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Lst>
  <p:notesMasterIdLst>
    <p:notesMasterId r:id="rId154"/>
  </p:notesMasterIdLst>
  <p:handoutMasterIdLst>
    <p:handoutMasterId r:id="rId155"/>
  </p:handoutMasterIdLst>
  <p:sldIdLst>
    <p:sldId id="2076138386" r:id="rId13"/>
    <p:sldId id="2147478888" r:id="rId14"/>
    <p:sldId id="2147478948" r:id="rId15"/>
    <p:sldId id="2076137339" r:id="rId16"/>
    <p:sldId id="2147478899" r:id="rId17"/>
    <p:sldId id="2147478895" r:id="rId18"/>
    <p:sldId id="2147481888" r:id="rId19"/>
    <p:sldId id="2147481889" r:id="rId20"/>
    <p:sldId id="2076136683" r:id="rId21"/>
    <p:sldId id="2147478941" r:id="rId22"/>
    <p:sldId id="2147478904" r:id="rId23"/>
    <p:sldId id="2147478940" r:id="rId24"/>
    <p:sldId id="2147470500" r:id="rId25"/>
    <p:sldId id="2147478906" r:id="rId26"/>
    <p:sldId id="2147478905" r:id="rId27"/>
    <p:sldId id="2147478947" r:id="rId28"/>
    <p:sldId id="2147478909" r:id="rId29"/>
    <p:sldId id="2147478907" r:id="rId30"/>
    <p:sldId id="2147478911" r:id="rId31"/>
    <p:sldId id="2147478912" r:id="rId32"/>
    <p:sldId id="2147478934" r:id="rId33"/>
    <p:sldId id="2147478838" r:id="rId34"/>
    <p:sldId id="2147477355" r:id="rId35"/>
    <p:sldId id="2076136818" r:id="rId36"/>
    <p:sldId id="2147478883" r:id="rId37"/>
    <p:sldId id="2147478952" r:id="rId38"/>
    <p:sldId id="2147478887" r:id="rId39"/>
    <p:sldId id="2076137340" r:id="rId40"/>
    <p:sldId id="2147478925" r:id="rId41"/>
    <p:sldId id="2147478922" r:id="rId42"/>
    <p:sldId id="2076136945" r:id="rId43"/>
    <p:sldId id="2147478927" r:id="rId44"/>
    <p:sldId id="2076136929" r:id="rId45"/>
    <p:sldId id="2147468183" r:id="rId46"/>
    <p:sldId id="2147479550" r:id="rId47"/>
    <p:sldId id="2147477378" r:id="rId48"/>
    <p:sldId id="2147477379" r:id="rId49"/>
    <p:sldId id="2147479162" r:id="rId50"/>
    <p:sldId id="2147477368" r:id="rId51"/>
    <p:sldId id="2147477369" r:id="rId52"/>
    <p:sldId id="2076136950" r:id="rId53"/>
    <p:sldId id="2076136684" r:id="rId54"/>
    <p:sldId id="2147479584" r:id="rId55"/>
    <p:sldId id="2147479164" r:id="rId56"/>
    <p:sldId id="2147479169" r:id="rId57"/>
    <p:sldId id="2076137377" r:id="rId58"/>
    <p:sldId id="2147479166" r:id="rId59"/>
    <p:sldId id="2147470474" r:id="rId60"/>
    <p:sldId id="2076138608" r:id="rId61"/>
    <p:sldId id="2147479167" r:id="rId62"/>
    <p:sldId id="2147479165" r:id="rId63"/>
    <p:sldId id="2076137335" r:id="rId64"/>
    <p:sldId id="2076137318" r:id="rId65"/>
    <p:sldId id="2147479171" r:id="rId66"/>
    <p:sldId id="2147470467" r:id="rId67"/>
    <p:sldId id="2147478825" r:id="rId68"/>
    <p:sldId id="2147481890" r:id="rId69"/>
    <p:sldId id="2147478839" r:id="rId70"/>
    <p:sldId id="2147478840" r:id="rId71"/>
    <p:sldId id="2076138372" r:id="rId72"/>
    <p:sldId id="2076136685" r:id="rId73"/>
    <p:sldId id="2147479180" r:id="rId74"/>
    <p:sldId id="2147479181" r:id="rId75"/>
    <p:sldId id="2147481894" r:id="rId76"/>
    <p:sldId id="2076138565" r:id="rId77"/>
    <p:sldId id="2147479176" r:id="rId78"/>
    <p:sldId id="2123258966" r:id="rId79"/>
    <p:sldId id="2147479174" r:id="rId80"/>
    <p:sldId id="2076138564" r:id="rId81"/>
    <p:sldId id="2147470475" r:id="rId82"/>
    <p:sldId id="2147478951" r:id="rId83"/>
    <p:sldId id="2147478826" r:id="rId84"/>
    <p:sldId id="2147478841" r:id="rId85"/>
    <p:sldId id="2147478842" r:id="rId86"/>
    <p:sldId id="2076138373" r:id="rId87"/>
    <p:sldId id="2076136686" r:id="rId88"/>
    <p:sldId id="2123258939" r:id="rId89"/>
    <p:sldId id="2147479183" r:id="rId90"/>
    <p:sldId id="2147479198" r:id="rId91"/>
    <p:sldId id="2147478944" r:id="rId92"/>
    <p:sldId id="2147479196" r:id="rId93"/>
    <p:sldId id="2147479197" r:id="rId94"/>
    <p:sldId id="2147479184" r:id="rId95"/>
    <p:sldId id="2123258957" r:id="rId96"/>
    <p:sldId id="2147478938" r:id="rId97"/>
    <p:sldId id="2147479206" r:id="rId98"/>
    <p:sldId id="2147470481" r:id="rId99"/>
    <p:sldId id="2147479207" r:id="rId100"/>
    <p:sldId id="2147478834" r:id="rId101"/>
    <p:sldId id="2147481891" r:id="rId102"/>
    <p:sldId id="2147478843" r:id="rId103"/>
    <p:sldId id="2147481971" r:id="rId104"/>
    <p:sldId id="2076138367" r:id="rId105"/>
    <p:sldId id="2076136687" r:id="rId106"/>
    <p:sldId id="2147479185" r:id="rId107"/>
    <p:sldId id="2123258953" r:id="rId108"/>
    <p:sldId id="2123258954" r:id="rId109"/>
    <p:sldId id="2076138502" r:id="rId110"/>
    <p:sldId id="2147479188" r:id="rId111"/>
    <p:sldId id="2147479187" r:id="rId112"/>
    <p:sldId id="2147479186" r:id="rId113"/>
    <p:sldId id="2147479200" r:id="rId114"/>
    <p:sldId id="2147479189" r:id="rId115"/>
    <p:sldId id="2147479205" r:id="rId116"/>
    <p:sldId id="2147479202" r:id="rId117"/>
    <p:sldId id="2147479203" r:id="rId118"/>
    <p:sldId id="2123258933" r:id="rId119"/>
    <p:sldId id="2147478833" r:id="rId120"/>
    <p:sldId id="2147478844" r:id="rId121"/>
    <p:sldId id="2147481972" r:id="rId122"/>
    <p:sldId id="2076138586" r:id="rId123"/>
    <p:sldId id="2076138532" r:id="rId124"/>
    <p:sldId id="2147479208" r:id="rId125"/>
    <p:sldId id="2147479579" r:id="rId126"/>
    <p:sldId id="2147479573" r:id="rId127"/>
    <p:sldId id="2147481969" r:id="rId128"/>
    <p:sldId id="2147479580" r:id="rId129"/>
    <p:sldId id="2147479581" r:id="rId130"/>
    <p:sldId id="2076136813" r:id="rId131"/>
    <p:sldId id="2147479585" r:id="rId132"/>
    <p:sldId id="373" r:id="rId133"/>
    <p:sldId id="2076136956" r:id="rId134"/>
    <p:sldId id="2147479591" r:id="rId135"/>
    <p:sldId id="2147479582" r:id="rId136"/>
    <p:sldId id="2076136963" r:id="rId137"/>
    <p:sldId id="2147479592" r:id="rId138"/>
    <p:sldId id="2147479593" r:id="rId139"/>
    <p:sldId id="2147479597" r:id="rId140"/>
    <p:sldId id="2076136714" r:id="rId141"/>
    <p:sldId id="2147479598" r:id="rId142"/>
    <p:sldId id="1255" r:id="rId143"/>
    <p:sldId id="2147479588" r:id="rId144"/>
    <p:sldId id="2147479590" r:id="rId145"/>
    <p:sldId id="2147478928" r:id="rId146"/>
    <p:sldId id="2147481893" r:id="rId147"/>
    <p:sldId id="2147478929" r:id="rId148"/>
    <p:sldId id="2147481973" r:id="rId149"/>
    <p:sldId id="2147481974" r:id="rId150"/>
    <p:sldId id="2147481970" r:id="rId151"/>
    <p:sldId id="2147477384" r:id="rId152"/>
    <p:sldId id="2076138374" r:id="rId153"/>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 id="2147478899"/>
            <p14:sldId id="2147478895"/>
            <p14:sldId id="2147481888"/>
            <p14:sldId id="214748188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78883"/>
            <p14:sldId id="2147478952"/>
            <p14:sldId id="2147478887"/>
          </p14:sldIdLst>
        </p14:section>
        <p14:section name="2.2 SQL IaaS vs PaaS" id="{18B0BEE7-A45B-4EFC-A5A8-83B9B56768AB}">
          <p14:sldIdLst>
            <p14:sldId id="2076137340"/>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78825"/>
            <p14:sldId id="2147481890"/>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 id="2147481891"/>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79188"/>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9205"/>
          </p14:sldIdLst>
        </p14:section>
        <p14:section name="6.6 Managing the Instance" id="{D93483A7-3D33-498F-B03B-F9DEEA0A3C85}">
          <p14:sldIdLst>
            <p14:sldId id="2147479202"/>
          </p14:sldIdLst>
        </p14:section>
        <p14:section name="6.7 Tips" id="{890F6E04-93B6-4599-999F-BC1FE87A9E55}">
          <p14:sldIdLst>
            <p14:sldId id="2147479203"/>
            <p14:sldId id="2123258933"/>
          </p14:sldIdLst>
        </p14:section>
        <p14:section name="6.8 Exercises" id="{8F54CC1A-AD05-49B6-8E81-578A3E5CAD3A}">
          <p14:sldIdLst>
            <p14:sldId id="2147478833"/>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73"/>
            <p14:sldId id="2147481969"/>
            <p14:sldId id="2147479580"/>
          </p14:sldIdLst>
        </p14:section>
        <p14:section name="7.1 Deployment" id="{3CCBD921-7E48-4A9E-A736-8147BB08350A}">
          <p14:sldIdLst>
            <p14:sldId id="2147479581"/>
            <p14:sldId id="2076136813"/>
            <p14:sldId id="2147479585"/>
            <p14:sldId id="3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076136714"/>
            <p14:sldId id="2147479598"/>
            <p14:sldId id="1255"/>
            <p14:sldId id="2147479588"/>
            <p14:sldId id="2147479590"/>
          </p14:sldIdLst>
        </p14:section>
        <p14:section name="7.5 Managing the database" id="{0B7D2CD0-595F-463B-9B03-5D8BCD5B5C8D}">
          <p14:sldIdLst>
            <p14:sldId id="2147478928"/>
            <p14:sldId id="2147481893"/>
            <p14:sldId id="2147478929"/>
            <p14:sldId id="2147481973"/>
            <p14:sldId id="2147481974"/>
          </p14:sldIdLst>
        </p14:section>
        <p14:section name="Closing" id="{23D66856-C01F-4C91-A681-EBD31A57918F}">
          <p14:sldIdLst>
            <p14:sldId id="2147481970"/>
            <p14:sldId id="2147477384"/>
            <p14:sldId id="2076138374"/>
          </p14:sldIdLst>
        </p14:section>
        <p14:section name="Bonus slides" id="{C174C3D7-EDE1-490E-A179-8139CA82EB1E}">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870759-0822-402D-B25C-BB6298B1EE64}" v="17086" dt="2023-11-13T05:14:02.1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625" autoAdjust="0"/>
    <p:restoredTop sz="82721" autoAdjust="0"/>
  </p:normalViewPr>
  <p:slideViewPr>
    <p:cSldViewPr snapToGrid="0">
      <p:cViewPr varScale="1">
        <p:scale>
          <a:sx n="63" d="100"/>
          <a:sy n="63" d="100"/>
        </p:scale>
        <p:origin x="38" y="58"/>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theme" Target="theme/theme1.xml"/><Relationship Id="rId107" Type="http://schemas.openxmlformats.org/officeDocument/2006/relationships/slide" Target="slides/slide95.xml"/><Relationship Id="rId11" Type="http://schemas.openxmlformats.org/officeDocument/2006/relationships/slideMaster" Target="slideMasters/slideMaster6.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customXml" Target="../customXml/item5.xml"/><Relationship Id="rId95" Type="http://schemas.openxmlformats.org/officeDocument/2006/relationships/slide" Target="slides/slide83.xml"/><Relationship Id="rId160" Type="http://schemas.openxmlformats.org/officeDocument/2006/relationships/tableStyles" Target="tableStyles.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2" Type="http://schemas.openxmlformats.org/officeDocument/2006/relationships/slideMaster" Target="slideMasters/slideMaster7.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commentAuthors" Target="commentAuthor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2.xml"/><Relationship Id="rId71" Type="http://schemas.openxmlformats.org/officeDocument/2006/relationships/slide" Target="slides/slide59.xml"/><Relationship Id="rId92" Type="http://schemas.openxmlformats.org/officeDocument/2006/relationships/slide" Target="slides/slide80.xml"/><Relationship Id="rId16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3.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5.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notesMaster" Target="notesMasters/notesMaster1.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1-13T05:14:02.107" v="82863" actId="6549"/>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2T04:53:11.979" v="69390"/>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NotesTx">
        <pc:chgData name="Bob Ward" userId="6da7c2dd-8e2e-469f-a216-c384312e2a2d" providerId="ADAL" clId="{62870759-0822-402D-B25C-BB6298B1EE64}" dt="2023-10-29T18:02:26.290" v="29634"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mod">
          <ac:chgData name="Bob Ward" userId="6da7c2dd-8e2e-469f-a216-c384312e2a2d" providerId="ADAL" clId="{62870759-0822-402D-B25C-BB6298B1EE64}" dt="2023-10-29T18:01:19.457" v="29622" actId="1076"/>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mod">
          <ac:chgData name="Bob Ward" userId="6da7c2dd-8e2e-469f-a216-c384312e2a2d" providerId="ADAL" clId="{62870759-0822-402D-B25C-BB6298B1EE64}" dt="2023-10-29T18:01:19.457" v="29622" actId="1076"/>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0-29T18:01:53.539" v="29626"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0-29T18:01:56.627" v="29628"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0-29T18:01:46.258" v="29623"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0-29T18:01:55.164" v="29627"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mod">
          <ac:chgData name="Bob Ward" userId="6da7c2dd-8e2e-469f-a216-c384312e2a2d" providerId="ADAL" clId="{62870759-0822-402D-B25C-BB6298B1EE64}" dt="2023-10-29T18:01:19.457" v="29622" actId="1076"/>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0-29T18:01:19.457" v="29622" actId="1076"/>
          <ac:spMkLst>
            <pc:docMk/>
            <pc:sldMk cId="27753925" sldId="2076137377"/>
            <ac:spMk id="218" creationId="{E7B43CF4-DEA5-4361-B652-7E30CFED59F1}"/>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mod">
          <ac:chgData name="Bob Ward" userId="6da7c2dd-8e2e-469f-a216-c384312e2a2d" providerId="ADAL" clId="{62870759-0822-402D-B25C-BB6298B1EE64}" dt="2023-10-29T18:01:19.457" v="29622" actId="1076"/>
          <ac:grpSpMkLst>
            <pc:docMk/>
            <pc:sldMk cId="27753925" sldId="2076137377"/>
            <ac:grpSpMk id="32" creationId="{1124EC5A-F694-4010-81AE-B9EBA7BB943B}"/>
          </ac:grpSpMkLst>
        </pc:grpChg>
        <pc:grpChg chg="mod">
          <ac:chgData name="Bob Ward" userId="6da7c2dd-8e2e-469f-a216-c384312e2a2d" providerId="ADAL" clId="{62870759-0822-402D-B25C-BB6298B1EE64}" dt="2023-10-29T18:01:19.457" v="29622" actId="1076"/>
          <ac:grpSpMkLst>
            <pc:docMk/>
            <pc:sldMk cId="27753925" sldId="2076137377"/>
            <ac:grpSpMk id="34" creationId="{03CBACE5-0C07-4316-999E-70F71DF85AB0}"/>
          </ac:grpSpMkLst>
        </pc:grpChg>
        <pc:grpChg chg="mod">
          <ac:chgData name="Bob Ward" userId="6da7c2dd-8e2e-469f-a216-c384312e2a2d" providerId="ADAL" clId="{62870759-0822-402D-B25C-BB6298B1EE64}" dt="2023-10-29T18:01:19.457" v="29622" actId="1076"/>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0-29T18:01:19.457" v="29622" actId="1076"/>
          <ac:grpSpMkLst>
            <pc:docMk/>
            <pc:sldMk cId="27753925" sldId="2076137377"/>
            <ac:grpSpMk id="145" creationId="{AD5A8DF4-671A-47C6-8037-8C218D57BCBA}"/>
          </ac:grpSpMkLst>
        </pc:grpChg>
        <pc:grpChg chg="mod">
          <ac:chgData name="Bob Ward" userId="6da7c2dd-8e2e-469f-a216-c384312e2a2d" providerId="ADAL" clId="{62870759-0822-402D-B25C-BB6298B1EE64}" dt="2023-10-29T18:01:19.457" v="29622" actId="1076"/>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0-29T18:01:19.457" v="29622" actId="1076"/>
          <ac:grpSpMkLst>
            <pc:docMk/>
            <pc:sldMk cId="27753925" sldId="2076137377"/>
            <ac:grpSpMk id="153" creationId="{6FC224ED-99B2-4E0C-A8B5-065610083F0F}"/>
          </ac:grpSpMkLst>
        </pc:grpChg>
        <pc:grpChg chg="mod">
          <ac:chgData name="Bob Ward" userId="6da7c2dd-8e2e-469f-a216-c384312e2a2d" providerId="ADAL" clId="{62870759-0822-402D-B25C-BB6298B1EE64}" dt="2023-10-29T18:01:19.457" v="29622" actId="1076"/>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mod">
          <ac:chgData name="Bob Ward" userId="6da7c2dd-8e2e-469f-a216-c384312e2a2d" providerId="ADAL" clId="{62870759-0822-402D-B25C-BB6298B1EE64}" dt="2023-10-29T18:01:19.457" v="29622" actId="1076"/>
          <ac:grpSpMkLst>
            <pc:docMk/>
            <pc:sldMk cId="27753925" sldId="2076137377"/>
            <ac:grpSpMk id="156" creationId="{B75F02D8-5D2D-4085-8636-EF6098D2276C}"/>
          </ac:grpSpMkLst>
        </pc:grpChg>
        <pc:grpChg chg="mod">
          <ac:chgData name="Bob Ward" userId="6da7c2dd-8e2e-469f-a216-c384312e2a2d" providerId="ADAL" clId="{62870759-0822-402D-B25C-BB6298B1EE64}" dt="2023-10-29T18:01:19.457" v="29622" actId="1076"/>
          <ac:grpSpMkLst>
            <pc:docMk/>
            <pc:sldMk cId="27753925" sldId="2076137377"/>
            <ac:grpSpMk id="157" creationId="{F6A15AA7-ACA3-411B-98D6-6F950EE50A10}"/>
          </ac:grpSpMkLst>
        </pc:grpChg>
        <pc:grpChg chg="mod">
          <ac:chgData name="Bob Ward" userId="6da7c2dd-8e2e-469f-a216-c384312e2a2d" providerId="ADAL" clId="{62870759-0822-402D-B25C-BB6298B1EE64}" dt="2023-10-29T18:01:19.457" v="29622" actId="1076"/>
          <ac:grpSpMkLst>
            <pc:docMk/>
            <pc:sldMk cId="27753925" sldId="2076137377"/>
            <ac:grpSpMk id="162" creationId="{31F0A37F-72E2-40BC-A197-07739A83C0D0}"/>
          </ac:grpSpMkLst>
        </pc:grpChg>
        <pc:grpChg chg="mod">
          <ac:chgData name="Bob Ward" userId="6da7c2dd-8e2e-469f-a216-c384312e2a2d" providerId="ADAL" clId="{62870759-0822-402D-B25C-BB6298B1EE64}" dt="2023-10-29T18:01:19.457" v="29622" actId="1076"/>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0-29T18:01:19.457" v="29622" actId="1076"/>
          <ac:grpSpMkLst>
            <pc:docMk/>
            <pc:sldMk cId="27753925" sldId="2076137377"/>
            <ac:grpSpMk id="212" creationId="{37464EA5-A7F2-440C-BD3D-292E0BA70A9A}"/>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mod">
          <ac:chgData name="Bob Ward" userId="6da7c2dd-8e2e-469f-a216-c384312e2a2d" providerId="ADAL" clId="{62870759-0822-402D-B25C-BB6298B1EE64}" dt="2023-10-29T18:01:19.457" v="29622" actId="1076"/>
          <ac:picMkLst>
            <pc:docMk/>
            <pc:sldMk cId="27753925" sldId="2076137377"/>
            <ac:picMk id="220" creationId="{BA23691B-3A33-42A2-89B9-A2C502476FA3}"/>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1-13T01:29:53.160" v="74618"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1-13T01:29:46.724" v="74600"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delSp add">
        <pc:chgData name="Bob Ward" userId="6da7c2dd-8e2e-469f-a216-c384312e2a2d" providerId="ADAL" clId="{62870759-0822-402D-B25C-BB6298B1EE64}" dt="2023-10-30T00:38:20.266" v="35588"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pc:chgData name="Bob Ward" userId="6da7c2dd-8e2e-469f-a216-c384312e2a2d" providerId="ADAL" clId="{62870759-0822-402D-B25C-BB6298B1EE64}" dt="2023-10-30T03:00:31.629" v="39657"/>
        <pc:sldMkLst>
          <pc:docMk/>
          <pc:sldMk cId="4285107835" sldId="2123258933"/>
        </pc:sldMkLst>
      </pc:sldChg>
      <pc:sldChg chg="modSp add mod modAnim modNotesTx">
        <pc:chgData name="Bob Ward" userId="6da7c2dd-8e2e-469f-a216-c384312e2a2d" providerId="ADAL" clId="{62870759-0822-402D-B25C-BB6298B1EE64}" dt="2023-11-13T04:54:37.501" v="82357" actId="6549"/>
        <pc:sldMkLst>
          <pc:docMk/>
          <pc:sldMk cId="2275966895" sldId="2123258939"/>
        </pc:sldMkLst>
        <pc:spChg chg="mod">
          <ac:chgData name="Bob Ward" userId="6da7c2dd-8e2e-469f-a216-c384312e2a2d" providerId="ADAL" clId="{62870759-0822-402D-B25C-BB6298B1EE64}" dt="2023-11-13T04:54:30.538" v="82355" actId="1076"/>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3T04:54:35.505" v="82356" actId="1076"/>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04:34:50.589" v="82304"/>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0-30T01:16:49.599" v="36714" actId="2711"/>
        <pc:sldMkLst>
          <pc:docMk/>
          <pc:sldMk cId="3105326137" sldId="2147470475"/>
        </pc:sldMkLst>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pc:chgData name="Bob Ward" userId="6da7c2dd-8e2e-469f-a216-c384312e2a2d" providerId="ADAL" clId="{62870759-0822-402D-B25C-BB6298B1EE64}" dt="2023-10-27T17:49:56.650" v="23324" actId="20577"/>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3T03:10:54.972" v="80732" actId="20577"/>
        <pc:sldMkLst>
          <pc:docMk/>
          <pc:sldMk cId="1819996943" sldId="2147477384"/>
        </pc:sldMkLst>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3T03:10:38.590" v="80708"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3T03:00:44.530" v="80515" actId="20577"/>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3T03:02:38.450" v="80606" actId="20577"/>
          <ac:spMkLst>
            <pc:docMk/>
            <pc:sldMk cId="1819996943" sldId="2147477384"/>
            <ac:spMk id="1036" creationId="{FA0A90FE-5E49-3493-EEDD-853CB953B118}"/>
          </ac:spMkLst>
        </pc:spChg>
        <pc:spChg chg="mod">
          <ac:chgData name="Bob Ward" userId="6da7c2dd-8e2e-469f-a216-c384312e2a2d" providerId="ADAL" clId="{62870759-0822-402D-B25C-BB6298B1EE64}" dt="2023-11-13T02:49:52.825" v="80018" actId="20577"/>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3T03:10:43.498" v="80710"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0-23T17:28:18.944" v="13620" actId="14100"/>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2T05:49:27.139" v="72540"/>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2T05:49:10.280" v="72539" actId="255"/>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2T02:59:33.363" v="65212" actId="20577"/>
        <pc:sldMkLst>
          <pc:docMk/>
          <pc:sldMk cId="1468040547" sldId="2147478895"/>
        </pc:sldMkLst>
        <pc:spChg chg="mod">
          <ac:chgData name="Bob Ward" userId="6da7c2dd-8e2e-469f-a216-c384312e2a2d" providerId="ADAL" clId="{62870759-0822-402D-B25C-BB6298B1EE64}" dt="2023-11-12T02:59:33.363" v="65212"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2T02:59:22.969" v="65190" actId="20577"/>
        <pc:sldMkLst>
          <pc:docMk/>
          <pc:sldMk cId="3362038673" sldId="2147478899"/>
        </pc:sldMkLst>
        <pc:spChg chg="mod">
          <ac:chgData name="Bob Ward" userId="6da7c2dd-8e2e-469f-a216-c384312e2a2d" providerId="ADAL" clId="{62870759-0822-402D-B25C-BB6298B1EE64}" dt="2023-11-12T02:59:22.969" v="65190" actId="20577"/>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pc:chgData name="Bob Ward" userId="6da7c2dd-8e2e-469f-a216-c384312e2a2d" providerId="ADAL" clId="{62870759-0822-402D-B25C-BB6298B1EE64}" dt="2023-11-13T03:19:39.948" v="80844"/>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pc:chgData name="Bob Ward" userId="6da7c2dd-8e2e-469f-a216-c384312e2a2d" providerId="ADAL" clId="{62870759-0822-402D-B25C-BB6298B1EE64}" dt="2023-11-13T04:06:29.027" v="81536"/>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3T03:44:47.033" v="81017"/>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pc:chgData name="Bob Ward" userId="6da7c2dd-8e2e-469f-a216-c384312e2a2d" providerId="ADAL" clId="{62870759-0822-402D-B25C-BB6298B1EE64}" dt="2023-11-13T04:21:16.997" v="82278" actId="1076"/>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3T04:14:14.840" v="82235"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3T04:13:36.707" v="82014"/>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1-12T04:53:59.383" v="69409" actId="113"/>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0-28T18:41:58.456" v="25995" actId="207"/>
          <ac:spMkLst>
            <pc:docMk/>
            <pc:sldMk cId="2528276360" sldId="2147478922"/>
            <ac:spMk id="5" creationId="{038C463A-8429-CEAD-1057-F820DF915451}"/>
          </ac:spMkLst>
        </pc:spChg>
        <pc:spChg chg="add mod">
          <ac:chgData name="Bob Ward" userId="6da7c2dd-8e2e-469f-a216-c384312e2a2d" providerId="ADAL" clId="{62870759-0822-402D-B25C-BB6298B1EE64}" dt="2023-11-12T04:53:59.383" v="69409" actId="113"/>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mod">
          <ac:chgData name="Bob Ward" userId="6da7c2dd-8e2e-469f-a216-c384312e2a2d" providerId="ADAL" clId="{62870759-0822-402D-B25C-BB6298B1EE64}" dt="2023-10-28T18:41:44.570" v="25989"/>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0-29T14:17:13.377" v="29309" actId="20577"/>
        <pc:sldMkLst>
          <pc:docMk/>
          <pc:sldMk cId="1355577985" sldId="2147478925"/>
        </pc:sldMkLst>
        <pc:spChg chg="mod">
          <ac:chgData name="Bob Ward" userId="6da7c2dd-8e2e-469f-a216-c384312e2a2d" providerId="ADAL" clId="{62870759-0822-402D-B25C-BB6298B1EE64}" dt="2023-10-28T18:34:12.653" v="2598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2T04:54:25.283" v="69412" actId="20577"/>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2T04:54:25.283" v="69412"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NotesTx">
        <pc:chgData name="Bob Ward" userId="6da7c2dd-8e2e-469f-a216-c384312e2a2d" providerId="ADAL" clId="{62870759-0822-402D-B25C-BB6298B1EE64}" dt="2023-11-13T02:18:46.315" v="76727" actId="20577"/>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3T03:35:25.552" v="80891" actId="255"/>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0-26T16:52:21.137" v="18695" actId="1076"/>
          <ac:spMkLst>
            <pc:docMk/>
            <pc:sldMk cId="3191197264" sldId="2147478940"/>
            <ac:spMk id="70" creationId="{ED1680E3-7924-9A55-D94C-4F587BAFFFF4}"/>
          </ac:spMkLst>
        </pc:spChg>
        <pc:spChg chg="add mod">
          <ac:chgData name="Bob Ward" userId="6da7c2dd-8e2e-469f-a216-c384312e2a2d" providerId="ADAL" clId="{62870759-0822-402D-B25C-BB6298B1EE64}" dt="2023-10-26T16:52:21.137" v="18695" actId="1076"/>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NotesTx">
        <pc:chgData name="Bob Ward" userId="6da7c2dd-8e2e-469f-a216-c384312e2a2d" providerId="ADAL" clId="{62870759-0822-402D-B25C-BB6298B1EE64}" dt="2023-10-26T21:54:42.365" v="19400" actId="255"/>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0-31T22:15:08.615" v="50448" actId="20577"/>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0-30T18:35:11.078" v="40964" actId="1076"/>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0-26T23:22:20.546" v="20560" actId="1076"/>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pc:chgData name="Bob Ward" userId="6da7c2dd-8e2e-469f-a216-c384312e2a2d" providerId="ADAL" clId="{62870759-0822-402D-B25C-BB6298B1EE64}" dt="2023-10-30T01:55:37.444" v="38012" actId="13782"/>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0-31T23:51:03.302" v="51681"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0-30T02:42:29.975" v="38426" actId="20577"/>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0-30T02:41:51.432" v="38354" actId="6549"/>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3T04:50:12.760" v="82353" actId="207"/>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2T04:27:37.781" v="68816" actId="20577"/>
          <ac:spMkLst>
            <pc:docMk/>
            <pc:sldMk cId="3509588816" sldId="2147479176"/>
            <ac:spMk id="10" creationId="{561D9C21-334A-8D34-5CAC-E5027F1448AD}"/>
          </ac:spMkLst>
        </pc:spChg>
        <pc:spChg chg="add mod">
          <ac:chgData name="Bob Ward" userId="6da7c2dd-8e2e-469f-a216-c384312e2a2d" providerId="ADAL" clId="{62870759-0822-402D-B25C-BB6298B1EE64}" dt="2023-11-13T04:50:12.760" v="82353" actId="207"/>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0-30T00:54:47.608" v="35817" actId="14100"/>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0-31T18:54:56.511" v="49582" actId="20577"/>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03T03:48:09.853" v="6071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0-31T21:25:49.621" v="50101" actId="1076"/>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pc:chgData name="Bob Ward" userId="6da7c2dd-8e2e-469f-a216-c384312e2a2d" providerId="ADAL" clId="{62870759-0822-402D-B25C-BB6298B1EE64}" dt="2023-10-30T23:36:03.145" v="41923" actId="1076"/>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1-13T05:05:33.861" v="82590"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1-07T19:42:51.593" v="63955"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NotesTx">
        <pc:chgData name="Bob Ward" userId="6da7c2dd-8e2e-469f-a216-c384312e2a2d" providerId="ADAL" clId="{62870759-0822-402D-B25C-BB6298B1EE64}" dt="2023-10-31T23:15:03.543" v="51290" actId="20577"/>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0-31T23:35:41.860" v="51291" actId="12100"/>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0-31T23:35:41.860" v="51291" actId="12100"/>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3T02:21:15.536" v="76764"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3T02:21:15.536" v="76764"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2T03:40:34.708" v="66785"/>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03T01:26:07.345" v="58477" actId="1076"/>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03T00:11:04.015" v="57608"/>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pc:chgData name="Bob Ward" userId="6da7c2dd-8e2e-469f-a216-c384312e2a2d" providerId="ADAL" clId="{62870759-0822-402D-B25C-BB6298B1EE64}" dt="2023-11-07T19:20:23.682" v="63169" actId="20577"/>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07T20:06:36.412" v="64096" actId="1076"/>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07T19:14:52.784" v="63127" actId="1076"/>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NotesTx">
        <pc:chgData name="Bob Ward" userId="6da7c2dd-8e2e-469f-a216-c384312e2a2d" providerId="ADAL" clId="{62870759-0822-402D-B25C-BB6298B1EE64}" dt="2023-11-13T05:10:22.773" v="82613"/>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pc:chgData name="Bob Ward" userId="6da7c2dd-8e2e-469f-a216-c384312e2a2d" providerId="ADAL" clId="{62870759-0822-402D-B25C-BB6298B1EE64}" dt="2023-11-12T03:34:35.141" v="66775" actId="2711"/>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add">
        <pc:chgData name="Bob Ward" userId="6da7c2dd-8e2e-469f-a216-c384312e2a2d" providerId="ADAL" clId="{62870759-0822-402D-B25C-BB6298B1EE64}" dt="2023-11-12T03:40:27.350" v="66782"/>
        <pc:sldMkLst>
          <pc:docMk/>
          <pc:sldMk cId="1157866603" sldId="2147481969"/>
        </pc:sldMkLst>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Resources and Regions</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B2154A1D-7533-4EFF-878E-66319784A00D}">
      <dgm:prSet/>
      <dgm:spPr/>
      <dgm:t>
        <a:bodyPr/>
        <a:lstStyle/>
        <a:p>
          <a:r>
            <a:rPr lang="en-US" dirty="0"/>
            <a:t>Application and Data</a:t>
          </a:r>
        </a:p>
      </dgm:t>
    </dgm:pt>
    <dgm:pt modelId="{304A91D2-7650-4D02-985F-0BF4C5C3B65D}" type="parTrans" cxnId="{BCEDB140-7AA9-48DF-AD8A-956019E3A286}">
      <dgm:prSet/>
      <dgm:spPr/>
      <dgm:t>
        <a:bodyPr/>
        <a:lstStyle/>
        <a:p>
          <a:endParaRPr lang="en-US"/>
        </a:p>
      </dgm:t>
    </dgm:pt>
    <dgm:pt modelId="{D2911AC1-B186-4D47-8898-F0F45977C52D}" type="sibTrans" cxnId="{BCEDB140-7AA9-48DF-AD8A-956019E3A286}">
      <dgm:prSet/>
      <dgm:spPr/>
      <dgm:t>
        <a:bodyPr/>
        <a:lstStyle/>
        <a:p>
          <a:endParaRPr lang="en-US"/>
        </a:p>
      </dgm:t>
    </dgm:pt>
    <dgm:pt modelId="{AD1EA4C6-E7B1-49F1-9D77-D13A020FB5F1}">
      <dgm:prSet/>
      <dgm:spPr/>
      <dgm:t>
        <a:bodyPr/>
        <a:lstStyle/>
        <a:p>
          <a:r>
            <a:rPr lang="en-US"/>
            <a:t>Region redundancy</a:t>
          </a:r>
          <a:endParaRPr lang="en-US" dirty="0"/>
        </a:p>
      </dgm:t>
    </dgm:pt>
    <dgm:pt modelId="{5A9F3138-EE2A-4A3E-A47B-713905D7FC3D}" type="parTrans" cxnId="{875E722D-18F5-4594-8994-50C45BE83F37}">
      <dgm:prSet/>
      <dgm:spPr/>
    </dgm:pt>
    <dgm:pt modelId="{E44085B9-3BE2-42C1-8936-A8F3C2E3C69E}" type="sibTrans" cxnId="{875E722D-18F5-4594-8994-50C45BE83F37}">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D61BB17D-5690-4EB4-9DEC-763D45A72709}" type="pres">
      <dgm:prSet presAssocID="{224E4FA7-6FBD-4F03-9798-390FCE4B82A3}" presName="sibTrans" presStyleCnt="0"/>
      <dgm:spPr/>
    </dgm:pt>
    <dgm:pt modelId="{3A5129C0-4238-48FB-A29C-77E482C64656}" type="pres">
      <dgm:prSet presAssocID="{B2154A1D-7533-4EFF-878E-66319784A00D}"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D3B5B713-BB2D-496B-B647-69632B2833DD}" type="presOf" srcId="{B2154A1D-7533-4EFF-878E-66319784A00D}" destId="{3A5129C0-4238-48FB-A29C-77E482C64656}" srcOrd="0" destOrd="0" presId="urn:microsoft.com/office/officeart/2005/8/layout/hList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BCEDB140-7AA9-48DF-AD8A-956019E3A286}" srcId="{19E379C4-B500-483D-A353-503585798E78}" destId="{B2154A1D-7533-4EFF-878E-66319784A00D}" srcOrd="4" destOrd="0" parTransId="{304A91D2-7650-4D02-985F-0BF4C5C3B65D}" sibTransId="{D2911AC1-B186-4D47-8898-F0F45977C52D}"/>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9137D9DD-5523-4AD5-BA7C-9B499077876E}" type="presParOf" srcId="{992F55BC-7A11-4E7C-8E34-D252C64DDF4B}" destId="{D61BB17D-5690-4EB4-9DEC-763D45A72709}" srcOrd="7" destOrd="0" presId="urn:microsoft.com/office/officeart/2005/8/layout/hList6"/>
    <dgm:cxn modelId="{06047238-0754-4F5A-B2E0-BC1D9B5822E7}" type="presParOf" srcId="{992F55BC-7A11-4E7C-8E34-D252C64DDF4B}" destId="{3A5129C0-4238-48FB-A29C-77E482C6465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a:t>
          </a:r>
          <a:r>
            <a:rPr lang="en-US" dirty="0" err="1"/>
            <a:t>tlog</a:t>
          </a:r>
          <a:r>
            <a:rPr lang="en-US" dirty="0"/>
            <a:t>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a:t>
          </a:r>
          <a:r>
            <a:rPr lang="en-US" dirty="0" err="1"/>
            <a:t>msdb</a:t>
          </a:r>
          <a:r>
            <a:rPr lang="en-US" dirty="0"/>
            <a:t>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a:t>
          </a:r>
          <a:r>
            <a:rPr lang="en-US" dirty="0" err="1"/>
            <a:t>tlog</a:t>
          </a:r>
          <a:r>
            <a:rPr lang="en-US" dirty="0"/>
            <a:t>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a:t>Max storage is for </a:t>
          </a:r>
          <a:r>
            <a:rPr lang="en-US" i="1"/>
            <a:t>instance</a:t>
          </a:r>
          <a:endParaRPr lang="en-US"/>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D8CAF2B6-17FD-4F35-A1BD-17B5C0AE38AB}">
      <dgm:prSet/>
      <dgm:spPr/>
      <dgm:t>
        <a:bodyPr/>
        <a:lstStyle/>
        <a:p>
          <a:r>
            <a:rPr lang="en-US"/>
            <a:t>You can configure Tempdb, but….size changes are not persisted</a:t>
          </a:r>
        </a:p>
      </dgm:t>
    </dgm:pt>
    <dgm:pt modelId="{63F65C3A-17DA-49FA-862C-0A682EE3FAFF}" type="parTrans" cxnId="{8655DBAD-9BE9-4344-915D-DEDA3E935D4F}">
      <dgm:prSet/>
      <dgm:spPr/>
      <dgm:t>
        <a:bodyPr/>
        <a:lstStyle/>
        <a:p>
          <a:endParaRPr lang="en-US"/>
        </a:p>
      </dgm:t>
    </dgm:pt>
    <dgm:pt modelId="{2039511C-398C-4FA9-83FF-21B9B584118D}" type="sibTrans" cxnId="{8655DBAD-9BE9-4344-915D-DEDA3E935D4F}">
      <dgm:prSet/>
      <dgm:spPr/>
      <dgm:t>
        <a:bodyPr/>
        <a:lstStyle/>
        <a:p>
          <a:endParaRPr lang="en-US"/>
        </a:p>
      </dgm:t>
    </dgm:pt>
    <dgm:pt modelId="{5E808877-D888-4A16-BDA2-3D29A33E3F1D}">
      <dgm:prSet/>
      <dgm:spPr/>
      <dgm:t>
        <a:bodyPr/>
        <a:lstStyle/>
        <a:p>
          <a:r>
            <a:rPr lang="en-US"/>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7">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7">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7">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7">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7">
        <dgm:presLayoutVars>
          <dgm:chMax val="0"/>
          <dgm:bulletEnabled val="1"/>
        </dgm:presLayoutVars>
      </dgm:prSet>
      <dgm:spPr/>
    </dgm:pt>
    <dgm:pt modelId="{9CDD05F4-76AD-4503-8E45-A1434325D2B9}" type="pres">
      <dgm:prSet presAssocID="{D5665AAA-2373-42CB-8DDB-9F5D3A8FC862}" presName="spacer" presStyleCnt="0"/>
      <dgm:spPr/>
    </dgm:pt>
    <dgm:pt modelId="{FC30947A-42EB-4472-A013-C21F845B7FD0}" type="pres">
      <dgm:prSet presAssocID="{D8CAF2B6-17FD-4F35-A1BD-17B5C0AE38AB}" presName="parentText" presStyleLbl="node1" presStyleIdx="5" presStyleCnt="7">
        <dgm:presLayoutVars>
          <dgm:chMax val="0"/>
          <dgm:bulletEnabled val="1"/>
        </dgm:presLayoutVars>
      </dgm:prSet>
      <dgm:spPr/>
    </dgm:pt>
    <dgm:pt modelId="{6FD1584F-4DDB-4254-A6B0-753BE9658569}" type="pres">
      <dgm:prSet presAssocID="{2039511C-398C-4FA9-83FF-21B9B584118D}" presName="spacer" presStyleCnt="0"/>
      <dgm:spPr/>
    </dgm:pt>
    <dgm:pt modelId="{1F62F7FD-9094-4DD9-B60F-AF8298B8F952}" type="pres">
      <dgm:prSet presAssocID="{5E808877-D888-4A16-BDA2-3D29A33E3F1D}" presName="parentText" presStyleLbl="node1" presStyleIdx="6" presStyleCnt="7">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5E56CB74-5274-40FC-9EAC-6A548AC70253}" type="presOf" srcId="{D8CAF2B6-17FD-4F35-A1BD-17B5C0AE38AB}" destId="{FC30947A-42EB-4472-A013-C21F845B7FD0}" srcOrd="0" destOrd="0" presId="urn:microsoft.com/office/officeart/2005/8/layout/vList2"/>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8655DBAD-9BE9-4344-915D-DEDA3E935D4F}" srcId="{24A7A618-0ED3-4F1A-AC23-A74A6176AF66}" destId="{D8CAF2B6-17FD-4F35-A1BD-17B5C0AE38AB}" srcOrd="5" destOrd="0" parTransId="{63F65C3A-17DA-49FA-862C-0A682EE3FAFF}" sibTransId="{2039511C-398C-4FA9-83FF-21B9B584118D}"/>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6"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2339AE16-59C8-4124-9D2E-7B2BADCAF5FE}" type="presParOf" srcId="{1904C884-D613-4294-954B-287C9786329F}" destId="{FC30947A-42EB-4472-A013-C21F845B7FD0}" srcOrd="10" destOrd="0" presId="urn:microsoft.com/office/officeart/2005/8/layout/vList2"/>
    <dgm:cxn modelId="{5F1866A8-74C9-4C0B-AD2C-8DE49085C059}" type="presParOf" srcId="{1904C884-D613-4294-954B-287C9786329F}" destId="{6FD1584F-4DDB-4254-A6B0-753BE9658569}" srcOrd="11" destOrd="0" presId="urn:microsoft.com/office/officeart/2005/8/layout/vList2"/>
    <dgm:cxn modelId="{EFA23489-EC1B-4CDB-B5A4-F9E817A48F39}" type="presParOf" srcId="{1904C884-D613-4294-954B-287C9786329F}" destId="{1F62F7FD-9094-4DD9-B60F-AF8298B8F952}" srcOrd="12" destOrd="0" presId="urn:microsoft.com/office/officeart/2005/8/layout/vList2"/>
    <dgm:cxn modelId="{268401D7-0A89-493E-88B9-D30BCA114C57}" type="presParOf" srcId="{1904C884-D613-4294-954B-287C9786329F}" destId="{7A50DCB1-6F74-4801-BBB5-719B525B8272}" srcOrd="1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a:t>Memory</a:t>
          </a:r>
          <a:endParaRPr lang="en-US"/>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a:t>Max Data and Log Size</a:t>
          </a:r>
          <a:endParaRPr lang="en-US"/>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a:t>Transaction Log Rate</a:t>
          </a:r>
          <a:endParaRPr lang="en-US"/>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a:t>Data IOPS</a:t>
          </a:r>
          <a:endParaRPr lang="en-US"/>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a:t>Size of Tempdb</a:t>
          </a:r>
          <a:endParaRPr lang="en-US"/>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a:t>Max concurrent workers</a:t>
          </a:r>
          <a:endParaRPr lang="en-US"/>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a:t>
          </a:r>
          <a:r>
            <a:rPr lang="en-US" dirty="0" err="1"/>
            <a:t>tlog</a:t>
          </a:r>
          <a:r>
            <a:rPr lang="en-US" dirty="0"/>
            <a:t>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a:t>Region redundancy</a:t>
          </a:r>
          <a:endParaRPr lang="en-US" sz="2600" kern="1200" dirty="0"/>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Resources and Regions</a:t>
          </a:r>
        </a:p>
      </dsp:txBody>
      <dsp:txXfrm rot="5400000">
        <a:off x="6770961" y="1065320"/>
        <a:ext cx="2097669" cy="3195958"/>
      </dsp:txXfrm>
    </dsp:sp>
    <dsp:sp modelId="{3A5129C0-4238-48FB-A29C-77E482C64656}">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Application and Data</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Full backup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RTO typically 12 hours</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dropped database including </a:t>
          </a:r>
          <a:r>
            <a:rPr lang="en-US" sz="1300" kern="1200" dirty="0" err="1"/>
            <a:t>tlog</a:t>
          </a:r>
          <a:r>
            <a:rPr lang="en-US" sz="1300" kern="1200" dirty="0"/>
            <a:t>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a:t>
          </a:r>
          <a:r>
            <a:rPr lang="en-US" sz="1600" kern="1200" dirty="0" err="1"/>
            <a:t>msdb</a:t>
          </a:r>
          <a:r>
            <a:rPr lang="en-US" sz="1600" kern="1200" dirty="0"/>
            <a:t>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a:t>
          </a:r>
          <a:r>
            <a:rPr lang="en-US" sz="1300" kern="1200" dirty="0" err="1"/>
            <a:t>tlog</a:t>
          </a:r>
          <a:r>
            <a:rPr lang="en-US" sz="1300" kern="1200" dirty="0"/>
            <a:t>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Max storage is for </a:t>
          </a:r>
          <a:r>
            <a:rPr lang="en-US" sz="1300" i="1" kern="1200"/>
            <a:t>instance</a:t>
          </a:r>
          <a:endParaRPr lang="en-US" sz="1300" kern="120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672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TDE on by default but only allowed at instance level</a:t>
          </a:r>
        </a:p>
      </dsp:txBody>
      <dsp:txXfrm>
        <a:off x="25130" y="92388"/>
        <a:ext cx="11248677" cy="464540"/>
      </dsp:txXfrm>
    </dsp:sp>
    <dsp:sp modelId="{7A45CB89-F1B8-4965-BC16-446E2BFA391C}">
      <dsp:nvSpPr>
        <dsp:cNvPr id="0" name=""/>
        <dsp:cNvSpPr/>
      </dsp:nvSpPr>
      <dsp:spPr>
        <a:xfrm>
          <a:off x="0" y="6396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100 database limit per instance</a:t>
          </a:r>
        </a:p>
      </dsp:txBody>
      <dsp:txXfrm>
        <a:off x="25130" y="664788"/>
        <a:ext cx="11248677" cy="464540"/>
      </dsp:txXfrm>
    </dsp:sp>
    <dsp:sp modelId="{1F4C6DBF-57B8-4EBB-9F3B-C08CE2969409}">
      <dsp:nvSpPr>
        <dsp:cNvPr id="0" name=""/>
        <dsp:cNvSpPr/>
      </dsp:nvSpPr>
      <dsp:spPr>
        <a:xfrm>
          <a:off x="0" y="12120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SQL Agent Jobs</a:t>
          </a:r>
        </a:p>
      </dsp:txBody>
      <dsp:txXfrm>
        <a:off x="25130" y="1237188"/>
        <a:ext cx="11248677" cy="464540"/>
      </dsp:txXfrm>
    </dsp:sp>
    <dsp:sp modelId="{E1E20F35-B32A-49DF-B5A5-6C9A7C54CA60}">
      <dsp:nvSpPr>
        <dsp:cNvPr id="0" name=""/>
        <dsp:cNvSpPr/>
      </dsp:nvSpPr>
      <dsp:spPr>
        <a:xfrm>
          <a:off x="0" y="1726858"/>
          <a:ext cx="11298937"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No command shell jobs</a:t>
          </a:r>
        </a:p>
      </dsp:txBody>
      <dsp:txXfrm>
        <a:off x="0" y="1726858"/>
        <a:ext cx="11298937" cy="331200"/>
      </dsp:txXfrm>
    </dsp:sp>
    <dsp:sp modelId="{74F944DA-72A8-48CD-91D6-8FAEC8E3B1C8}">
      <dsp:nvSpPr>
        <dsp:cNvPr id="0" name=""/>
        <dsp:cNvSpPr/>
      </dsp:nvSpPr>
      <dsp:spPr>
        <a:xfrm>
          <a:off x="0" y="20580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Linked Servers only support SQL</a:t>
          </a:r>
        </a:p>
      </dsp:txBody>
      <dsp:txXfrm>
        <a:off x="25130" y="2083188"/>
        <a:ext cx="11248677" cy="464540"/>
      </dsp:txXfrm>
    </dsp:sp>
    <dsp:sp modelId="{097D769F-85C9-42B1-B0A5-1C8240337393}">
      <dsp:nvSpPr>
        <dsp:cNvPr id="0" name=""/>
        <dsp:cNvSpPr/>
      </dsp:nvSpPr>
      <dsp:spPr>
        <a:xfrm>
          <a:off x="0" y="26304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Manual BACKUP supported but only COPY_ONLY</a:t>
          </a:r>
        </a:p>
      </dsp:txBody>
      <dsp:txXfrm>
        <a:off x="25130" y="2655588"/>
        <a:ext cx="11248677" cy="464540"/>
      </dsp:txXfrm>
    </dsp:sp>
    <dsp:sp modelId="{FC30947A-42EB-4472-A013-C21F845B7FD0}">
      <dsp:nvSpPr>
        <dsp:cNvPr id="0" name=""/>
        <dsp:cNvSpPr/>
      </dsp:nvSpPr>
      <dsp:spPr>
        <a:xfrm>
          <a:off x="0" y="32028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You can configure Tempdb, but….size changes are not persisted</a:t>
          </a:r>
        </a:p>
      </dsp:txBody>
      <dsp:txXfrm>
        <a:off x="25130" y="3227988"/>
        <a:ext cx="11248677" cy="464540"/>
      </dsp:txXfrm>
    </dsp:sp>
    <dsp:sp modelId="{1F62F7FD-9094-4DD9-B60F-AF8298B8F952}">
      <dsp:nvSpPr>
        <dsp:cNvPr id="0" name=""/>
        <dsp:cNvSpPr/>
      </dsp:nvSpPr>
      <dsp:spPr>
        <a:xfrm>
          <a:off x="0" y="37752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No access to the VM, OS or filesystem</a:t>
          </a:r>
        </a:p>
      </dsp:txBody>
      <dsp:txXfrm>
        <a:off x="25130" y="3800388"/>
        <a:ext cx="11248677" cy="464540"/>
      </dsp:txXfrm>
    </dsp:sp>
    <dsp:sp modelId="{7A50DCB1-6F74-4801-BBB5-719B525B8272}">
      <dsp:nvSpPr>
        <dsp:cNvPr id="0" name=""/>
        <dsp:cNvSpPr/>
      </dsp:nvSpPr>
      <dsp:spPr>
        <a:xfrm>
          <a:off x="0" y="4290058"/>
          <a:ext cx="11298937" cy="89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No perfmon</a:t>
          </a:r>
        </a:p>
        <a:p>
          <a:pPr marL="171450" lvl="1" indent="-171450" algn="l" defTabSz="711200">
            <a:lnSpc>
              <a:spcPct val="90000"/>
            </a:lnSpc>
            <a:spcBef>
              <a:spcPct val="0"/>
            </a:spcBef>
            <a:spcAft>
              <a:spcPct val="20000"/>
            </a:spcAft>
            <a:buChar char="•"/>
          </a:pPr>
          <a:r>
            <a:rPr lang="en-US" sz="1600" kern="1200" dirty="0"/>
            <a:t>No local connection</a:t>
          </a:r>
        </a:p>
        <a:p>
          <a:pPr marL="171450" lvl="1" indent="-171450" algn="l" defTabSz="711200">
            <a:lnSpc>
              <a:spcPct val="90000"/>
            </a:lnSpc>
            <a:spcBef>
              <a:spcPct val="0"/>
            </a:spcBef>
            <a:spcAft>
              <a:spcPct val="20000"/>
            </a:spcAft>
            <a:buChar char="•"/>
          </a:pPr>
          <a:r>
            <a:rPr lang="en-US" sz="1600" kern="1200"/>
            <a:t>Anything for SQL that requires filesystem = use Azure Storage</a:t>
          </a:r>
        </a:p>
      </dsp:txBody>
      <dsp:txXfrm>
        <a:off x="0" y="4290058"/>
        <a:ext cx="11298937" cy="8901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Memory</a:t>
          </a:r>
          <a:endParaRPr lang="en-US" sz="1800" kern="120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Max Data and Log Size</a:t>
          </a:r>
          <a:endParaRPr lang="en-US" sz="1800" kern="120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Transaction Log Rate</a:t>
          </a:r>
          <a:endParaRPr lang="en-US" sz="1800" kern="120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Data IOPS</a:t>
          </a:r>
          <a:endParaRPr lang="en-US" sz="1800" kern="120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Size of Tempdb</a:t>
          </a:r>
          <a:endParaRPr lang="en-US" sz="1800" kern="120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Max concurrent workers</a:t>
          </a:r>
          <a:endParaRPr lang="en-US" sz="1800" kern="120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a:t>
          </a:r>
          <a:r>
            <a:rPr lang="en-US" sz="1400" kern="1200" dirty="0" err="1"/>
            <a:t>tlog</a:t>
          </a:r>
          <a:r>
            <a:rPr lang="en-US" sz="1400" kern="1200" dirty="0"/>
            <a:t>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11/12/2023 8:49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11/12/2023 8:48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33661554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24209499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Is GZRS only for HS waiting to hear from Jes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26951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26369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5035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Read through this https://learn.microsoft.com/en-us/azure/azure-sql/managed-instance/frequently-asked-questions-faq</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77</a:t>
            </a:fld>
            <a:endParaRPr lang="en-US"/>
          </a:p>
        </p:txBody>
      </p:sp>
    </p:spTree>
    <p:extLst>
      <p:ext uri="{BB962C8B-B14F-4D97-AF65-F5344CB8AC3E}">
        <p14:creationId xmlns:p14="http://schemas.microsoft.com/office/powerpoint/2010/main" val="2755961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9517573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9284965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GZRS for HS only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a:t>
            </a:r>
            <a:r>
              <a:rPr lang="en-US" dirty="0" err="1"/>
              <a:t>sys.server_resource_stats</a:t>
            </a:r>
            <a:r>
              <a:rPr lang="en-US" dirty="0"/>
              <a:t> and </a:t>
            </a:r>
            <a:r>
              <a:rPr lang="en-US" b="1" i="0" dirty="0" err="1">
                <a:solidFill>
                  <a:srgbClr val="161616"/>
                </a:solidFill>
                <a:effectLst/>
                <a:latin typeface="Segoe UI" panose="020B0502040204020203" pitchFamily="34" charset="0"/>
              </a:rPr>
              <a:t>sys.dm_os_out_of_memory_events</a:t>
            </a:r>
            <a:endParaRPr lang="en-US" b="1"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107</a:t>
            </a:fld>
            <a:endParaRPr lang="en-US"/>
          </a:p>
        </p:txBody>
      </p:sp>
    </p:spTree>
    <p:extLst>
      <p:ext uri="{BB962C8B-B14F-4D97-AF65-F5344CB8AC3E}">
        <p14:creationId xmlns:p14="http://schemas.microsoft.com/office/powerpoint/2010/main" val="2109545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5931099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3416050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a:t>
            </a:r>
            <a:r>
              <a:rPr lang="en-US" dirty="0" err="1"/>
              <a:t>sys.resource_stats</a:t>
            </a:r>
            <a:r>
              <a:rPr lang="en-US" dirty="0"/>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Verbally mention purchasing model for DTU vs vCore</a:t>
            </a:r>
          </a:p>
          <a:p>
            <a:endParaRPr lang="en-US" dirty="0"/>
          </a:p>
          <a:p>
            <a:r>
              <a:rPr lang="en-US" dirty="0"/>
              <a:t>TODO: Add billing 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8:48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8:48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2209086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11/12/2023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0"/>
            <a:ext cx="11018839" cy="48339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6586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1103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11/12/2023</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11/12/2023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11/12/2023</a:t>
            </a:fld>
            <a:endParaRPr lang="en-US"/>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a:p>
        </p:txBody>
      </p:sp>
    </p:spTree>
    <p:extLst>
      <p:ext uri="{BB962C8B-B14F-4D97-AF65-F5344CB8AC3E}">
        <p14:creationId xmlns:p14="http://schemas.microsoft.com/office/powerpoint/2010/main" val="3003694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11/12/2023</a:t>
            </a:fld>
            <a:endParaRPr lang="en-US"/>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6.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5.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image" Target="../media/image1.emf"/><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theme" Target="../theme/theme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image" Target="../media/image16.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theme" Target="../theme/theme7.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68"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23.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25.sv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24.png"/><Relationship Id="rId5" Type="http://schemas.openxmlformats.org/officeDocument/2006/relationships/image" Target="../media/image68.svg"/><Relationship Id="rId10" Type="http://schemas.openxmlformats.org/officeDocument/2006/relationships/image" Target="../media/image139.png"/><Relationship Id="rId4" Type="http://schemas.openxmlformats.org/officeDocument/2006/relationships/image" Target="../media/image67.png"/><Relationship Id="rId9" Type="http://schemas.openxmlformats.org/officeDocument/2006/relationships/image" Target="../media/image158.svg"/></Relationships>
</file>

<file path=ppt/slides/_rels/slide103.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4.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4.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6.png"/><Relationship Id="rId18" Type="http://schemas.openxmlformats.org/officeDocument/2006/relationships/image" Target="../media/image41.svg"/><Relationship Id="rId3" Type="http://schemas.openxmlformats.org/officeDocument/2006/relationships/image" Target="../media/image32.png"/><Relationship Id="rId21" Type="http://schemas.openxmlformats.org/officeDocument/2006/relationships/image" Target="../media/image44.png"/><Relationship Id="rId7" Type="http://schemas.openxmlformats.org/officeDocument/2006/relationships/image" Target="../media/image36.png"/><Relationship Id="rId12" Type="http://schemas.openxmlformats.org/officeDocument/2006/relationships/image" Target="../media/image21.sv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38.png"/><Relationship Id="rId10" Type="http://schemas.openxmlformats.org/officeDocument/2006/relationships/image" Target="../media/image23.svg"/><Relationship Id="rId19" Type="http://schemas.openxmlformats.org/officeDocument/2006/relationships/image" Target="../media/image42.png"/><Relationship Id="rId4" Type="http://schemas.openxmlformats.org/officeDocument/2006/relationships/image" Target="../media/image33.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45.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21.sv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5.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svg"/><Relationship Id="rId18" Type="http://schemas.openxmlformats.org/officeDocument/2006/relationships/image" Target="../media/image240.svg"/><Relationship Id="rId3" Type="http://schemas.openxmlformats.org/officeDocument/2006/relationships/image" Target="../media/image227.png"/><Relationship Id="rId21" Type="http://schemas.openxmlformats.org/officeDocument/2006/relationships/image" Target="../media/image243.png"/><Relationship Id="rId7" Type="http://schemas.openxmlformats.org/officeDocument/2006/relationships/image" Target="../media/image21.svg"/><Relationship Id="rId12" Type="http://schemas.openxmlformats.org/officeDocument/2006/relationships/image" Target="../media/image234.png"/><Relationship Id="rId17" Type="http://schemas.openxmlformats.org/officeDocument/2006/relationships/image" Target="../media/image239.png"/><Relationship Id="rId2" Type="http://schemas.openxmlformats.org/officeDocument/2006/relationships/notesSlide" Target="../notesSlides/notesSlide93.xml"/><Relationship Id="rId16" Type="http://schemas.openxmlformats.org/officeDocument/2006/relationships/image" Target="../media/image238.jpeg"/><Relationship Id="rId20" Type="http://schemas.openxmlformats.org/officeDocument/2006/relationships/image" Target="../media/image242.sv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33.svg"/><Relationship Id="rId24" Type="http://schemas.openxmlformats.org/officeDocument/2006/relationships/image" Target="../media/image112.png"/><Relationship Id="rId5" Type="http://schemas.openxmlformats.org/officeDocument/2006/relationships/image" Target="../media/image229.emf"/><Relationship Id="rId15" Type="http://schemas.openxmlformats.org/officeDocument/2006/relationships/image" Target="../media/image237.svg"/><Relationship Id="rId23" Type="http://schemas.openxmlformats.org/officeDocument/2006/relationships/image" Target="../media/image245.png"/><Relationship Id="rId10" Type="http://schemas.openxmlformats.org/officeDocument/2006/relationships/image" Target="../media/image232.png"/><Relationship Id="rId19" Type="http://schemas.openxmlformats.org/officeDocument/2006/relationships/image" Target="../media/image241.png"/><Relationship Id="rId4" Type="http://schemas.openxmlformats.org/officeDocument/2006/relationships/image" Target="../media/image228.svg"/><Relationship Id="rId9" Type="http://schemas.openxmlformats.org/officeDocument/2006/relationships/image" Target="../media/image231.svg"/><Relationship Id="rId14" Type="http://schemas.openxmlformats.org/officeDocument/2006/relationships/image" Target="../media/image236.png"/><Relationship Id="rId22" Type="http://schemas.openxmlformats.org/officeDocument/2006/relationships/image" Target="../media/image244.svg"/></Relationships>
</file>

<file path=ppt/slides/_rels/slide116.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47.png"/></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48.jpeg"/><Relationship Id="rId2" Type="http://schemas.openxmlformats.org/officeDocument/2006/relationships/notesSlide" Target="../notesSlides/notesSlide9.xml"/><Relationship Id="rId16" Type="http://schemas.openxmlformats.org/officeDocument/2006/relationships/image" Target="../media/image39.svg"/><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26.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image" Target="../media/image46.png"/><Relationship Id="rId14" Type="http://schemas.openxmlformats.org/officeDocument/2006/relationships/image" Target="../media/image21.svg"/></Relationships>
</file>

<file path=ppt/slides/_rels/slide120.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svg"/><Relationship Id="rId7" Type="http://schemas.openxmlformats.org/officeDocument/2006/relationships/image" Target="../media/image253.svg"/><Relationship Id="rId2" Type="http://schemas.openxmlformats.org/officeDocument/2006/relationships/image" Target="../media/image248.png"/><Relationship Id="rId1" Type="http://schemas.openxmlformats.org/officeDocument/2006/relationships/slideLayout" Target="../slideLayouts/slideLayout18.xml"/><Relationship Id="rId6" Type="http://schemas.openxmlformats.org/officeDocument/2006/relationships/image" Target="../media/image252.png"/><Relationship Id="rId11" Type="http://schemas.openxmlformats.org/officeDocument/2006/relationships/image" Target="../media/image257.svg"/><Relationship Id="rId5" Type="http://schemas.openxmlformats.org/officeDocument/2006/relationships/image" Target="../media/image251.sv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9.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23.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svg"/><Relationship Id="rId3" Type="http://schemas.openxmlformats.org/officeDocument/2006/relationships/image" Target="../media/image65.png"/><Relationship Id="rId7" Type="http://schemas.openxmlformats.org/officeDocument/2006/relationships/image" Target="../media/image142.png"/><Relationship Id="rId12" Type="http://schemas.openxmlformats.org/officeDocument/2006/relationships/image" Target="../media/image193.png"/><Relationship Id="rId2" Type="http://schemas.openxmlformats.org/officeDocument/2006/relationships/notesSlide" Target="../notesSlides/notesSlide100.xml"/><Relationship Id="rId1" Type="http://schemas.openxmlformats.org/officeDocument/2006/relationships/slideLayout" Target="../slideLayouts/slideLayout17.xml"/><Relationship Id="rId6" Type="http://schemas.openxmlformats.org/officeDocument/2006/relationships/image" Target="../media/image186.png"/><Relationship Id="rId11" Type="http://schemas.openxmlformats.org/officeDocument/2006/relationships/image" Target="../media/image21.svg"/><Relationship Id="rId5" Type="http://schemas.openxmlformats.org/officeDocument/2006/relationships/image" Target="../media/image185.png"/><Relationship Id="rId15" Type="http://schemas.openxmlformats.org/officeDocument/2006/relationships/image" Target="../media/image259.svg"/><Relationship Id="rId10" Type="http://schemas.openxmlformats.org/officeDocument/2006/relationships/image" Target="../media/image20.png"/><Relationship Id="rId4" Type="http://schemas.openxmlformats.org/officeDocument/2006/relationships/image" Target="../media/image66.svg"/><Relationship Id="rId9" Type="http://schemas.openxmlformats.org/officeDocument/2006/relationships/image" Target="../media/image190.svg"/><Relationship Id="rId14" Type="http://schemas.openxmlformats.org/officeDocument/2006/relationships/image" Target="../media/image258.png"/></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20.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image" Target="../media/image66.svg"/></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20.xml"/><Relationship Id="rId4" Type="http://schemas.openxmlformats.org/officeDocument/2006/relationships/image" Target="../media/image43.svg"/></Relationships>
</file>

<file path=ppt/slides/_rels/slide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20.xml"/><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130.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7.xml"/><Relationship Id="rId1" Type="http://schemas.openxmlformats.org/officeDocument/2006/relationships/slideLayout" Target="../slideLayouts/slideLayout20.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20.xml"/><Relationship Id="rId5" Type="http://schemas.openxmlformats.org/officeDocument/2006/relationships/image" Target="../media/image48.jpeg"/><Relationship Id="rId4" Type="http://schemas.openxmlformats.org/officeDocument/2006/relationships/image" Target="../media/image21.svg"/></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3.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jpeg"/></Relationships>
</file>

<file path=ppt/slides/_rels/slide140.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22.png"/><Relationship Id="rId3" Type="http://schemas.openxmlformats.org/officeDocument/2006/relationships/hyperlink" Target="https://aka.ms/sqlserver2022mechanics" TargetMode="External"/><Relationship Id="rId7" Type="http://schemas.openxmlformats.org/officeDocument/2006/relationships/image" Target="../media/image267.jpeg"/><Relationship Id="rId12" Type="http://schemas.openxmlformats.org/officeDocument/2006/relationships/image" Target="../media/image27.svg"/><Relationship Id="rId2" Type="http://schemas.openxmlformats.org/officeDocument/2006/relationships/notesSlide" Target="../notesSlides/notesSlide114.xml"/><Relationship Id="rId1" Type="http://schemas.openxmlformats.org/officeDocument/2006/relationships/slideLayout" Target="../slideLayouts/slideLayout6.xml"/><Relationship Id="rId6" Type="http://schemas.openxmlformats.org/officeDocument/2006/relationships/image" Target="../media/image266.svg"/><Relationship Id="rId11" Type="http://schemas.openxmlformats.org/officeDocument/2006/relationships/image" Target="../media/image26.png"/><Relationship Id="rId5" Type="http://schemas.openxmlformats.org/officeDocument/2006/relationships/image" Target="../media/image265.png"/><Relationship Id="rId10" Type="http://schemas.openxmlformats.org/officeDocument/2006/relationships/image" Target="../media/image21.svg"/><Relationship Id="rId4" Type="http://schemas.openxmlformats.org/officeDocument/2006/relationships/image" Target="../media/image264.png"/><Relationship Id="rId9" Type="http://schemas.openxmlformats.org/officeDocument/2006/relationships/image" Target="../media/image20.png"/><Relationship Id="rId14" Type="http://schemas.openxmlformats.org/officeDocument/2006/relationships/image" Target="../media/image23.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4.svg"/><Relationship Id="rId3" Type="http://schemas.openxmlformats.org/officeDocument/2006/relationships/image" Target="../media/image62.png"/><Relationship Id="rId7" Type="http://schemas.openxmlformats.org/officeDocument/2006/relationships/image" Target="../media/image27.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notesSlide" Target="../notesSlides/notesSlide12.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9.svg"/><Relationship Id="rId5" Type="http://schemas.openxmlformats.org/officeDocument/2006/relationships/image" Target="../media/image23.svg"/><Relationship Id="rId15" Type="http://schemas.openxmlformats.org/officeDocument/2006/relationships/image" Target="../media/image66.sv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70.sv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71.jpe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32.png"/><Relationship Id="rId18" Type="http://schemas.openxmlformats.org/officeDocument/2006/relationships/image" Target="../media/image27.svg"/><Relationship Id="rId26" Type="http://schemas.openxmlformats.org/officeDocument/2006/relationships/image" Target="../media/image81.svg"/><Relationship Id="rId3" Type="http://schemas.openxmlformats.org/officeDocument/2006/relationships/image" Target="../media/image67.png"/><Relationship Id="rId21" Type="http://schemas.openxmlformats.org/officeDocument/2006/relationships/image" Target="../media/image38.png"/><Relationship Id="rId7" Type="http://schemas.openxmlformats.org/officeDocument/2006/relationships/image" Target="../media/image74.png"/><Relationship Id="rId12" Type="http://schemas.openxmlformats.org/officeDocument/2006/relationships/image" Target="../media/image77.svg"/><Relationship Id="rId17" Type="http://schemas.openxmlformats.org/officeDocument/2006/relationships/image" Target="../media/image2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23.svg"/><Relationship Id="rId20" Type="http://schemas.openxmlformats.org/officeDocument/2006/relationships/image" Target="../media/image21.svg"/><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6.png"/><Relationship Id="rId24" Type="http://schemas.openxmlformats.org/officeDocument/2006/relationships/image" Target="../media/image79.svg"/><Relationship Id="rId5" Type="http://schemas.openxmlformats.org/officeDocument/2006/relationships/image" Target="../media/image72.png"/><Relationship Id="rId15" Type="http://schemas.openxmlformats.org/officeDocument/2006/relationships/image" Target="../media/image22.png"/><Relationship Id="rId23" Type="http://schemas.openxmlformats.org/officeDocument/2006/relationships/image" Target="../media/image78.png"/><Relationship Id="rId10" Type="http://schemas.openxmlformats.org/officeDocument/2006/relationships/image" Target="../media/image37.svg"/><Relationship Id="rId19" Type="http://schemas.openxmlformats.org/officeDocument/2006/relationships/image" Target="../media/image20.png"/><Relationship Id="rId4" Type="http://schemas.openxmlformats.org/officeDocument/2006/relationships/image" Target="../media/image68.svg"/><Relationship Id="rId9" Type="http://schemas.openxmlformats.org/officeDocument/2006/relationships/image" Target="../media/image36.png"/><Relationship Id="rId14" Type="http://schemas.openxmlformats.org/officeDocument/2006/relationships/image" Target="../media/image33.svg"/><Relationship Id="rId22" Type="http://schemas.openxmlformats.org/officeDocument/2006/relationships/image" Target="../media/image3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svg"/><Relationship Id="rId18" Type="http://schemas.openxmlformats.org/officeDocument/2006/relationships/image" Target="../media/image22.png"/><Relationship Id="rId26" Type="http://schemas.openxmlformats.org/officeDocument/2006/relationships/image" Target="../media/image98.svg"/><Relationship Id="rId3" Type="http://schemas.openxmlformats.org/officeDocument/2006/relationships/image" Target="../media/image63.png"/><Relationship Id="rId21" Type="http://schemas.openxmlformats.org/officeDocument/2006/relationships/image" Target="../media/image27.sv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97.png"/><Relationship Id="rId2" Type="http://schemas.openxmlformats.org/officeDocument/2006/relationships/notesSlide" Target="../notesSlides/notesSlide17.xml"/><Relationship Id="rId16" Type="http://schemas.openxmlformats.org/officeDocument/2006/relationships/image" Target="../media/image93.png"/><Relationship Id="rId20" Type="http://schemas.openxmlformats.org/officeDocument/2006/relationships/image" Target="../media/image26.pn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96.svg"/><Relationship Id="rId5" Type="http://schemas.openxmlformats.org/officeDocument/2006/relationships/image" Target="../media/image82.png"/><Relationship Id="rId15" Type="http://schemas.openxmlformats.org/officeDocument/2006/relationships/image" Target="../media/image92.svg"/><Relationship Id="rId23" Type="http://schemas.openxmlformats.org/officeDocument/2006/relationships/image" Target="../media/image95.png"/><Relationship Id="rId28" Type="http://schemas.openxmlformats.org/officeDocument/2006/relationships/image" Target="../media/image100.svg"/><Relationship Id="rId10" Type="http://schemas.openxmlformats.org/officeDocument/2006/relationships/image" Target="../media/image87.svg"/><Relationship Id="rId19" Type="http://schemas.openxmlformats.org/officeDocument/2006/relationships/image" Target="../media/image23.svg"/><Relationship Id="rId4" Type="http://schemas.openxmlformats.org/officeDocument/2006/relationships/image" Target="../media/image64.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19.png"/><Relationship Id="rId27" Type="http://schemas.openxmlformats.org/officeDocument/2006/relationships/image" Target="../media/image99.png"/><Relationship Id="rId30" Type="http://schemas.openxmlformats.org/officeDocument/2006/relationships/image" Target="../media/image102.svg"/></Relationships>
</file>

<file path=ppt/slides/_rels/slide2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38.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27.svg"/><Relationship Id="rId18" Type="http://schemas.openxmlformats.org/officeDocument/2006/relationships/image" Target="../media/image110.png"/><Relationship Id="rId3" Type="http://schemas.openxmlformats.org/officeDocument/2006/relationships/image" Target="../media/image24.png"/><Relationship Id="rId7" Type="http://schemas.openxmlformats.org/officeDocument/2006/relationships/image" Target="../media/image66.svg"/><Relationship Id="rId12" Type="http://schemas.openxmlformats.org/officeDocument/2006/relationships/image" Target="../media/image26.png"/><Relationship Id="rId17" Type="http://schemas.openxmlformats.org/officeDocument/2006/relationships/image" Target="../media/image109.png"/><Relationship Id="rId2" Type="http://schemas.openxmlformats.org/officeDocument/2006/relationships/notesSlide" Target="../notesSlides/notesSlide22.xml"/><Relationship Id="rId16" Type="http://schemas.openxmlformats.org/officeDocument/2006/relationships/image" Target="../media/image108.emf"/><Relationship Id="rId20"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1.svg"/><Relationship Id="rId10" Type="http://schemas.openxmlformats.org/officeDocument/2006/relationships/image" Target="../media/image22.png"/><Relationship Id="rId19" Type="http://schemas.openxmlformats.org/officeDocument/2006/relationships/image" Target="../media/image111.svg"/><Relationship Id="rId4" Type="http://schemas.openxmlformats.org/officeDocument/2006/relationships/image" Target="../media/image25.svg"/><Relationship Id="rId9" Type="http://schemas.openxmlformats.org/officeDocument/2006/relationships/image" Target="../media/image107.svg"/><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114.svg"/><Relationship Id="rId12" Type="http://schemas.openxmlformats.org/officeDocument/2006/relationships/image" Target="../media/image20.png"/><Relationship Id="rId17" Type="http://schemas.openxmlformats.org/officeDocument/2006/relationships/image" Target="../media/image116.svg"/><Relationship Id="rId2" Type="http://schemas.openxmlformats.org/officeDocument/2006/relationships/notesSlide" Target="../notesSlides/notesSlide24.xml"/><Relationship Id="rId16"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13.png"/><Relationship Id="rId11" Type="http://schemas.openxmlformats.org/officeDocument/2006/relationships/image" Target="../media/image27.svg"/><Relationship Id="rId5" Type="http://schemas.openxmlformats.org/officeDocument/2006/relationships/image" Target="../media/image66.svg"/><Relationship Id="rId1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23.sv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118.png"/><Relationship Id="rId4" Type="http://schemas.openxmlformats.org/officeDocument/2006/relationships/hyperlink" Target="https://docs.microsoft.com/en-us/azure/azure-sql/virtual-machines/linux/sql-server-on-linux-vm-what-is-iaas-overview"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19.png"/><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21.png"/><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20.png"/><Relationship Id="rId3" Type="http://schemas.openxmlformats.org/officeDocument/2006/relationships/diagramData" Target="../diagrams/data3.xml"/><Relationship Id="rId21" Type="http://schemas.openxmlformats.org/officeDocument/2006/relationships/image" Target="../media/image27.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8.xml"/><Relationship Id="rId16" Type="http://schemas.openxmlformats.org/officeDocument/2006/relationships/diagramColors" Target="../diagrams/colors5.xml"/><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23.svg"/><Relationship Id="rId10" Type="http://schemas.openxmlformats.org/officeDocument/2006/relationships/diagramQuickStyle" Target="../diagrams/quickStyle4.xml"/><Relationship Id="rId19" Type="http://schemas.openxmlformats.org/officeDocument/2006/relationships/image" Target="../media/image2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2.png"/><Relationship Id="rId7" Type="http://schemas.openxmlformats.org/officeDocument/2006/relationships/hyperlink" Target="https://es.wikipedia.org/wiki/Apple"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124.gif"/><Relationship Id="rId4" Type="http://schemas.openxmlformats.org/officeDocument/2006/relationships/image" Target="../media/image123.png"/><Relationship Id="rId9" Type="http://schemas.openxmlformats.org/officeDocument/2006/relationships/hyperlink" Target="http://pngimg.com/download/26986"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7.svg"/><Relationship Id="rId18" Type="http://schemas.openxmlformats.org/officeDocument/2006/relationships/image" Target="../media/image130.png"/><Relationship Id="rId3" Type="http://schemas.openxmlformats.org/officeDocument/2006/relationships/image" Target="../media/image125.png"/><Relationship Id="rId21" Type="http://schemas.openxmlformats.org/officeDocument/2006/relationships/image" Target="../media/image133.svg"/><Relationship Id="rId7" Type="http://schemas.openxmlformats.org/officeDocument/2006/relationships/image" Target="../media/image27.svg"/><Relationship Id="rId12" Type="http://schemas.openxmlformats.org/officeDocument/2006/relationships/image" Target="../media/image126.png"/><Relationship Id="rId17" Type="http://schemas.openxmlformats.org/officeDocument/2006/relationships/image" Target="../media/image39.svg"/><Relationship Id="rId2" Type="http://schemas.openxmlformats.org/officeDocument/2006/relationships/notesSlide" Target="../notesSlides/notesSlide30.xml"/><Relationship Id="rId16" Type="http://schemas.openxmlformats.org/officeDocument/2006/relationships/image" Target="../media/image38.png"/><Relationship Id="rId20"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21.svg"/><Relationship Id="rId24" Type="http://schemas.openxmlformats.org/officeDocument/2006/relationships/image" Target="../media/image135.svg"/><Relationship Id="rId5" Type="http://schemas.openxmlformats.org/officeDocument/2006/relationships/image" Target="../media/image66.svg"/><Relationship Id="rId15" Type="http://schemas.openxmlformats.org/officeDocument/2006/relationships/image" Target="../media/image129.svg"/><Relationship Id="rId23" Type="http://schemas.openxmlformats.org/officeDocument/2006/relationships/image" Target="../media/image134.png"/><Relationship Id="rId10" Type="http://schemas.openxmlformats.org/officeDocument/2006/relationships/image" Target="../media/image20.png"/><Relationship Id="rId19" Type="http://schemas.openxmlformats.org/officeDocument/2006/relationships/image" Target="../media/image131.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128.png"/><Relationship Id="rId22" Type="http://schemas.openxmlformats.org/officeDocument/2006/relationships/image" Target="../media/image4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1.svg"/><Relationship Id="rId11" Type="http://schemas.openxmlformats.org/officeDocument/2006/relationships/image" Target="../media/image136.png"/><Relationship Id="rId5" Type="http://schemas.openxmlformats.org/officeDocument/2006/relationships/image" Target="../media/image20.png"/><Relationship Id="rId10" Type="http://schemas.openxmlformats.org/officeDocument/2006/relationships/image" Target="../media/image66.svg"/><Relationship Id="rId4" Type="http://schemas.openxmlformats.org/officeDocument/2006/relationships/image" Target="../media/image23.svg"/><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5.svg"/><Relationship Id="rId3" Type="http://schemas.openxmlformats.org/officeDocument/2006/relationships/image" Target="../media/image65.png"/><Relationship Id="rId7" Type="http://schemas.openxmlformats.org/officeDocument/2006/relationships/image" Target="../media/image138.png"/><Relationship Id="rId12" Type="http://schemas.openxmlformats.org/officeDocument/2006/relationships/image" Target="../media/image141.svg"/><Relationship Id="rId17" Type="http://schemas.openxmlformats.org/officeDocument/2006/relationships/image" Target="../media/image144.png"/><Relationship Id="rId2" Type="http://schemas.openxmlformats.org/officeDocument/2006/relationships/notesSlide" Target="../notesSlides/notesSlide32.xml"/><Relationship Id="rId16" Type="http://schemas.openxmlformats.org/officeDocument/2006/relationships/image" Target="../media/image143.png"/><Relationship Id="rId20" Type="http://schemas.openxmlformats.org/officeDocument/2006/relationships/image" Target="../media/image68.svg"/><Relationship Id="rId1" Type="http://schemas.openxmlformats.org/officeDocument/2006/relationships/slideLayout" Target="../slideLayouts/slideLayout15.xml"/><Relationship Id="rId6" Type="http://schemas.openxmlformats.org/officeDocument/2006/relationships/image" Target="../media/image137.png"/><Relationship Id="rId11" Type="http://schemas.openxmlformats.org/officeDocument/2006/relationships/image" Target="../media/image140.png"/><Relationship Id="rId5" Type="http://schemas.openxmlformats.org/officeDocument/2006/relationships/image" Target="../media/image19.png"/><Relationship Id="rId15" Type="http://schemas.openxmlformats.org/officeDocument/2006/relationships/image" Target="../media/image111.svg"/><Relationship Id="rId10" Type="http://schemas.openxmlformats.org/officeDocument/2006/relationships/image" Target="../media/image21.svg"/><Relationship Id="rId19"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20.png"/><Relationship Id="rId1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53.png"/><Relationship Id="rId18" Type="http://schemas.openxmlformats.org/officeDocument/2006/relationships/image" Target="../media/image156.jpeg"/><Relationship Id="rId3" Type="http://schemas.openxmlformats.org/officeDocument/2006/relationships/image" Target="../media/image146.png"/><Relationship Id="rId7" Type="http://schemas.openxmlformats.org/officeDocument/2006/relationships/image" Target="../media/image111.svg"/><Relationship Id="rId12" Type="http://schemas.openxmlformats.org/officeDocument/2006/relationships/image" Target="../media/image152.svg"/><Relationship Id="rId17" Type="http://schemas.openxmlformats.org/officeDocument/2006/relationships/image" Target="../media/image68.svg"/><Relationship Id="rId2" Type="http://schemas.openxmlformats.org/officeDocument/2006/relationships/notesSlide" Target="../notesSlides/notesSlide33.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51.png"/><Relationship Id="rId5" Type="http://schemas.openxmlformats.org/officeDocument/2006/relationships/image" Target="../media/image148.emf"/><Relationship Id="rId15" Type="http://schemas.openxmlformats.org/officeDocument/2006/relationships/image" Target="../media/image155.svg"/><Relationship Id="rId10" Type="http://schemas.openxmlformats.org/officeDocument/2006/relationships/image" Target="../media/image150.svg"/><Relationship Id="rId4" Type="http://schemas.openxmlformats.org/officeDocument/2006/relationships/image" Target="../media/image147.svg"/><Relationship Id="rId9" Type="http://schemas.openxmlformats.org/officeDocument/2006/relationships/image" Target="../media/image149.png"/><Relationship Id="rId14" Type="http://schemas.openxmlformats.org/officeDocument/2006/relationships/image" Target="../media/image1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 Target="slide9.xml"/><Relationship Id="rId7" Type="http://schemas.openxmlformats.org/officeDocument/2006/relationships/slide" Target="slide61.xml"/><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6.xml"/><Relationship Id="rId6" Type="http://schemas.openxmlformats.org/officeDocument/2006/relationships/slide" Target="slide42.xml"/><Relationship Id="rId11" Type="http://schemas.openxmlformats.org/officeDocument/2006/relationships/image" Target="../media/image20.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slide" Target="slide24.xml"/><Relationship Id="rId9" Type="http://schemas.openxmlformats.org/officeDocument/2006/relationships/slide" Target="slide94.xml"/><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57.png"/><Relationship Id="rId18" Type="http://schemas.openxmlformats.org/officeDocument/2006/relationships/image" Target="../media/image162.svg"/><Relationship Id="rId3" Type="http://schemas.openxmlformats.org/officeDocument/2006/relationships/image" Target="../media/image115.png"/><Relationship Id="rId21" Type="http://schemas.openxmlformats.org/officeDocument/2006/relationships/image" Target="../media/image63.png"/><Relationship Id="rId7" Type="http://schemas.openxmlformats.org/officeDocument/2006/relationships/image" Target="../media/image38.png"/><Relationship Id="rId12" Type="http://schemas.openxmlformats.org/officeDocument/2006/relationships/image" Target="../media/image66.svg"/><Relationship Id="rId17" Type="http://schemas.openxmlformats.org/officeDocument/2006/relationships/image" Target="../media/image161.png"/><Relationship Id="rId2" Type="http://schemas.openxmlformats.org/officeDocument/2006/relationships/notesSlide" Target="../notesSlides/notesSlide39.xml"/><Relationship Id="rId16" Type="http://schemas.openxmlformats.org/officeDocument/2006/relationships/image" Target="../media/image160.svg"/><Relationship Id="rId20" Type="http://schemas.openxmlformats.org/officeDocument/2006/relationships/image" Target="../media/image114.svg"/><Relationship Id="rId1" Type="http://schemas.openxmlformats.org/officeDocument/2006/relationships/slideLayout" Target="../slideLayouts/slideLayout6.xml"/><Relationship Id="rId6" Type="http://schemas.openxmlformats.org/officeDocument/2006/relationships/image" Target="../media/image68.svg"/><Relationship Id="rId11" Type="http://schemas.openxmlformats.org/officeDocument/2006/relationships/image" Target="../media/image65.png"/><Relationship Id="rId5" Type="http://schemas.openxmlformats.org/officeDocument/2006/relationships/image" Target="../media/image67.png"/><Relationship Id="rId15" Type="http://schemas.openxmlformats.org/officeDocument/2006/relationships/image" Target="../media/image159.png"/><Relationship Id="rId10" Type="http://schemas.openxmlformats.org/officeDocument/2006/relationships/image" Target="../media/image47.svg"/><Relationship Id="rId19" Type="http://schemas.openxmlformats.org/officeDocument/2006/relationships/image" Target="../media/image113.png"/><Relationship Id="rId4" Type="http://schemas.openxmlformats.org/officeDocument/2006/relationships/image" Target="../media/image116.svg"/><Relationship Id="rId9" Type="http://schemas.openxmlformats.org/officeDocument/2006/relationships/image" Target="../media/image46.png"/><Relationship Id="rId14" Type="http://schemas.openxmlformats.org/officeDocument/2006/relationships/image" Target="../media/image158.svg"/><Relationship Id="rId22" Type="http://schemas.openxmlformats.org/officeDocument/2006/relationships/image" Target="../media/image64.sv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63.xml"/><Relationship Id="rId5" Type="http://schemas.openxmlformats.org/officeDocument/2006/relationships/hyperlink" Target="https://techcommunity.microsoft.com/t5/sql-server/bg-p/SQLServer/label-name/SQLServerAzureVM" TargetMode="External"/><Relationship Id="rId4" Type="http://schemas.openxmlformats.org/officeDocument/2006/relationships/hyperlink" Target="https://azure.microsoft.com/en-us/pricing/vm-selecto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46.png"/><Relationship Id="rId7" Type="http://schemas.openxmlformats.org/officeDocument/2006/relationships/image" Target="../media/image168.sv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67.png"/><Relationship Id="rId5" Type="http://schemas.openxmlformats.org/officeDocument/2006/relationships/image" Target="../media/image166.jpeg"/><Relationship Id="rId4" Type="http://schemas.openxmlformats.org/officeDocument/2006/relationships/image" Target="../media/image47.svg"/></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76.svg"/><Relationship Id="rId3" Type="http://schemas.openxmlformats.org/officeDocument/2006/relationships/image" Target="../media/image170.png"/><Relationship Id="rId7" Type="http://schemas.openxmlformats.org/officeDocument/2006/relationships/image" Target="../media/image172.svg"/><Relationship Id="rId12" Type="http://schemas.openxmlformats.org/officeDocument/2006/relationships/image" Target="../media/image175.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171.png"/><Relationship Id="rId11" Type="http://schemas.openxmlformats.org/officeDocument/2006/relationships/image" Target="../media/image174.svg"/><Relationship Id="rId5" Type="http://schemas.openxmlformats.org/officeDocument/2006/relationships/image" Target="../media/image155.svg"/><Relationship Id="rId10" Type="http://schemas.openxmlformats.org/officeDocument/2006/relationships/image" Target="../media/image173.png"/><Relationship Id="rId4" Type="http://schemas.openxmlformats.org/officeDocument/2006/relationships/image" Target="../media/image154.png"/><Relationship Id="rId9" Type="http://schemas.openxmlformats.org/officeDocument/2006/relationships/image" Target="../media/image6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7.svg"/></Relationships>
</file>

<file path=ppt/slides/_rels/slide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79.svg"/><Relationship Id="rId4" Type="http://schemas.openxmlformats.org/officeDocument/2006/relationships/image" Target="../media/image178.png"/></Relationships>
</file>

<file path=ppt/slides/_rels/slide5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80.png"/><Relationship Id="rId7"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65.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181.svg"/></Relationships>
</file>

<file path=ppt/slides/_rels/slide5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6.svg"/><Relationship Id="rId18" Type="http://schemas.openxmlformats.org/officeDocument/2006/relationships/diagramQuickStyle" Target="../diagrams/quickStyle8.xml"/><Relationship Id="rId3" Type="http://schemas.openxmlformats.org/officeDocument/2006/relationships/image" Target="../media/image65.png"/><Relationship Id="rId21" Type="http://schemas.openxmlformats.org/officeDocument/2006/relationships/image" Target="../media/image183.png"/><Relationship Id="rId7" Type="http://schemas.openxmlformats.org/officeDocument/2006/relationships/image" Target="../media/image22.png"/><Relationship Id="rId12" Type="http://schemas.openxmlformats.org/officeDocument/2006/relationships/image" Target="../media/image115.png"/><Relationship Id="rId17" Type="http://schemas.openxmlformats.org/officeDocument/2006/relationships/diagramLayout" Target="../diagrams/layout8.xml"/><Relationship Id="rId2" Type="http://schemas.openxmlformats.org/officeDocument/2006/relationships/notesSlide" Target="../notesSlides/notesSlide47.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82.png"/><Relationship Id="rId5" Type="http://schemas.openxmlformats.org/officeDocument/2006/relationships/image" Target="../media/image38.png"/><Relationship Id="rId15" Type="http://schemas.openxmlformats.org/officeDocument/2006/relationships/image" Target="../media/image114.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35.svg"/><Relationship Id="rId19" Type="http://schemas.openxmlformats.org/officeDocument/2006/relationships/diagramColors" Target="../diagrams/colors8.xml"/><Relationship Id="rId4" Type="http://schemas.openxmlformats.org/officeDocument/2006/relationships/image" Target="../media/image66.svg"/><Relationship Id="rId9" Type="http://schemas.openxmlformats.org/officeDocument/2006/relationships/image" Target="../media/image134.png"/><Relationship Id="rId14" Type="http://schemas.openxmlformats.org/officeDocument/2006/relationships/image" Target="../media/image113.png"/><Relationship Id="rId22" Type="http://schemas.openxmlformats.org/officeDocument/2006/relationships/image" Target="../media/image184.svg"/></Relationships>
</file>

<file path=ppt/slides/_rels/slide55.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89.png"/><Relationship Id="rId18" Type="http://schemas.openxmlformats.org/officeDocument/2006/relationships/image" Target="../media/image194.svg"/><Relationship Id="rId3" Type="http://schemas.openxmlformats.org/officeDocument/2006/relationships/image" Target="../media/image65.png"/><Relationship Id="rId7" Type="http://schemas.openxmlformats.org/officeDocument/2006/relationships/image" Target="../media/image23.svg"/><Relationship Id="rId12" Type="http://schemas.openxmlformats.org/officeDocument/2006/relationships/image" Target="../media/image142.png"/><Relationship Id="rId17" Type="http://schemas.openxmlformats.org/officeDocument/2006/relationships/image" Target="../media/image193.png"/><Relationship Id="rId2" Type="http://schemas.openxmlformats.org/officeDocument/2006/relationships/notesSlide" Target="../notesSlides/notesSlide48.xml"/><Relationship Id="rId16" Type="http://schemas.openxmlformats.org/officeDocument/2006/relationships/image" Target="../media/image192.sv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88.svg"/><Relationship Id="rId5" Type="http://schemas.openxmlformats.org/officeDocument/2006/relationships/image" Target="../media/image136.png"/><Relationship Id="rId15" Type="http://schemas.openxmlformats.org/officeDocument/2006/relationships/image" Target="../media/image191.png"/><Relationship Id="rId10" Type="http://schemas.openxmlformats.org/officeDocument/2006/relationships/image" Target="../media/image187.png"/><Relationship Id="rId19" Type="http://schemas.openxmlformats.org/officeDocument/2006/relationships/image" Target="../media/image195.png"/><Relationship Id="rId4" Type="http://schemas.openxmlformats.org/officeDocument/2006/relationships/image" Target="../media/image66.svg"/><Relationship Id="rId9" Type="http://schemas.openxmlformats.org/officeDocument/2006/relationships/image" Target="../media/image186.png"/><Relationship Id="rId14" Type="http://schemas.openxmlformats.org/officeDocument/2006/relationships/image" Target="../media/image190.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cloudsqlworkshopfiles" TargetMode="External"/><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66.svg"/><Relationship Id="rId2" Type="http://schemas.openxmlformats.org/officeDocument/2006/relationships/image" Target="../media/image197.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99.svg"/><Relationship Id="rId3" Type="http://schemas.openxmlformats.org/officeDocument/2006/relationships/image" Target="../media/image139.png"/><Relationship Id="rId7" Type="http://schemas.openxmlformats.org/officeDocument/2006/relationships/image" Target="../media/image155.svg"/><Relationship Id="rId12" Type="http://schemas.openxmlformats.org/officeDocument/2006/relationships/image" Target="../media/image198.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54.png"/><Relationship Id="rId11" Type="http://schemas.openxmlformats.org/officeDocument/2006/relationships/image" Target="../media/image23.svg"/><Relationship Id="rId5" Type="http://schemas.openxmlformats.org/officeDocument/2006/relationships/image" Target="../media/image150.svg"/><Relationship Id="rId10" Type="http://schemas.openxmlformats.org/officeDocument/2006/relationships/image" Target="../media/image22.png"/><Relationship Id="rId4" Type="http://schemas.openxmlformats.org/officeDocument/2006/relationships/image" Target="../media/image149.png"/><Relationship Id="rId9" Type="http://schemas.openxmlformats.org/officeDocument/2006/relationships/image" Target="../media/image68.svg"/></Relationships>
</file>

<file path=ppt/slides/_rels/slide6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03.emf"/></Relationships>
</file>

<file path=ppt/slides/_rels/slide6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207.svg"/><Relationship Id="rId4" Type="http://schemas.openxmlformats.org/officeDocument/2006/relationships/image" Target="../media/image206.png"/></Relationships>
</file>

<file path=ppt/slides/_rels/slide7.xml.rels><?xml version="1.0" encoding="UTF-8" standalone="yes"?>
<Relationships xmlns="http://schemas.openxmlformats.org/package/2006/relationships"><Relationship Id="rId2" Type="http://schemas.openxmlformats.org/officeDocument/2006/relationships/hyperlink" Target="https://nam06.safelinks.protection.outlook.com/?url=https%3A%2F%2Fu17298585.ct.sendgrid.net%2Fls%2Fclick%3Fupn%3DiwmJjRhHokAewSjfe9x9jxU8OGUMj2KhUAJ9yXC4-2FgM-3DWJpT_XblR6kMN-2Bt-2BmDrifj0R4UfWDZoBhtK-2Bn34cQDiIB1aMNstNyL58506HM6hP0lrnUY6W7ErOh8O-2B2X5dnTkmFrsa6rf-2BPN8fSc7BpD2Jetc7G0FASZenj6Rq2Qd3qWSh3ZnR4MpmR7loCARoHYl4mXmAll0tNQeOOINAOBPC1urXNDpAf0C5949s5C1BSJaCWbVXk2MYToktdF4Vt1Icrgw-3D-3D&amp;data=05%7C01%7Cbobward%40microsoft.com%7Cf81fc0f38c214699b71f08dbe15cb12d%7C72f988bf86f141af91ab2d7cd011db47%7C1%7C0%7C638351560476778160%7CUnknown%7CTWFpbGZsb3d8eyJWIjoiMC4wLjAwMDAiLCJQIjoiV2luMzIiLCJBTiI6Ik1haWwiLCJXVCI6Mn0%3D%7C3000%7C%7C%7C&amp;sdata=g6unDjSYV8WzrRptwKqWY0GZgqQGhgwDYijaQ%2FDac8I%3D&amp;reserved=0"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09.png"/><Relationship Id="rId5" Type="http://schemas.openxmlformats.org/officeDocument/2006/relationships/image" Target="../media/image136.png"/><Relationship Id="rId4" Type="http://schemas.openxmlformats.org/officeDocument/2006/relationships/image" Target="../media/image208.sv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0.png"/><Relationship Id="rId4" Type="http://schemas.openxmlformats.org/officeDocument/2006/relationships/notesSlide" Target="../notesSlides/notesSlide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77.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5.xml"/><Relationship Id="rId4" Type="http://schemas.openxmlformats.org/officeDocument/2006/relationships/image" Target="../media/image216.png"/></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14.svg"/><Relationship Id="rId18" Type="http://schemas.microsoft.com/office/2007/relationships/diagramDrawing" Target="../diagrams/drawing13.xml"/><Relationship Id="rId3" Type="http://schemas.openxmlformats.org/officeDocument/2006/relationships/image" Target="../media/image65.png"/><Relationship Id="rId21" Type="http://schemas.openxmlformats.org/officeDocument/2006/relationships/image" Target="../media/image22.png"/><Relationship Id="rId7" Type="http://schemas.openxmlformats.org/officeDocument/2006/relationships/image" Target="../media/image134.png"/><Relationship Id="rId12" Type="http://schemas.openxmlformats.org/officeDocument/2006/relationships/image" Target="../media/image113.png"/><Relationship Id="rId17" Type="http://schemas.openxmlformats.org/officeDocument/2006/relationships/diagramColors" Target="../diagrams/colors13.xml"/><Relationship Id="rId2" Type="http://schemas.openxmlformats.org/officeDocument/2006/relationships/notesSlide" Target="../notesSlides/notesSlide69.xml"/><Relationship Id="rId16" Type="http://schemas.openxmlformats.org/officeDocument/2006/relationships/diagramQuickStyle" Target="../diagrams/quickStyle13.xml"/><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16.svg"/><Relationship Id="rId5" Type="http://schemas.openxmlformats.org/officeDocument/2006/relationships/image" Target="../media/image38.png"/><Relationship Id="rId15" Type="http://schemas.openxmlformats.org/officeDocument/2006/relationships/diagramLayout" Target="../diagrams/layout13.xml"/><Relationship Id="rId10" Type="http://schemas.openxmlformats.org/officeDocument/2006/relationships/image" Target="../media/image115.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82.png"/><Relationship Id="rId14" Type="http://schemas.openxmlformats.org/officeDocument/2006/relationships/diagramData" Target="../diagrams/data13.xml"/><Relationship Id="rId22" Type="http://schemas.openxmlformats.org/officeDocument/2006/relationships/image" Target="../media/image23.svg"/></Relationships>
</file>

<file path=ppt/slides/_rels/slide87.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18" Type="http://schemas.openxmlformats.org/officeDocument/2006/relationships/hyperlink" Target="http://www.fordesigner.com/maps/3481-0.htm" TargetMode="External"/><Relationship Id="rId3" Type="http://schemas.openxmlformats.org/officeDocument/2006/relationships/image" Target="../media/image65.png"/><Relationship Id="rId7" Type="http://schemas.openxmlformats.org/officeDocument/2006/relationships/image" Target="../media/image186.png"/><Relationship Id="rId12" Type="http://schemas.openxmlformats.org/officeDocument/2006/relationships/image" Target="../media/image190.svg"/><Relationship Id="rId17" Type="http://schemas.openxmlformats.org/officeDocument/2006/relationships/image" Target="../media/image217.png"/><Relationship Id="rId2" Type="http://schemas.openxmlformats.org/officeDocument/2006/relationships/notesSlide" Target="../notesSlides/notesSlide70.xml"/><Relationship Id="rId16" Type="http://schemas.openxmlformats.org/officeDocument/2006/relationships/image" Target="../media/image194.svg"/><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89.png"/><Relationship Id="rId5" Type="http://schemas.openxmlformats.org/officeDocument/2006/relationships/image" Target="../media/image136.png"/><Relationship Id="rId15" Type="http://schemas.openxmlformats.org/officeDocument/2006/relationships/image" Target="../media/image193.png"/><Relationship Id="rId10" Type="http://schemas.openxmlformats.org/officeDocument/2006/relationships/image" Target="../media/image142.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88.svg"/><Relationship Id="rId14" Type="http://schemas.openxmlformats.org/officeDocument/2006/relationships/image" Target="../media/image192.svg"/></Relationships>
</file>

<file path=ppt/slides/_rels/slide8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9.png"/><Relationship Id="rId4"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48.jpeg"/><Relationship Id="rId7" Type="http://schemas.openxmlformats.org/officeDocument/2006/relationships/hyperlink" Target="https://aka.ms/sqlqpi"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56.jpeg"/><Relationship Id="rId5" Type="http://schemas.openxmlformats.org/officeDocument/2006/relationships/image" Target="../media/image221.svg"/><Relationship Id="rId10" Type="http://schemas.openxmlformats.org/officeDocument/2006/relationships/image" Target="../media/image66.svg"/><Relationship Id="rId4" Type="http://schemas.openxmlformats.org/officeDocument/2006/relationships/image" Target="../media/image220.png"/><Relationship Id="rId9"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81.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6505219" y="565395"/>
            <a:ext cx="5268045" cy="430887"/>
          </a:xfrm>
          <a:prstGeom prst="rect">
            <a:avLst/>
          </a:prstGeom>
          <a:noFill/>
        </p:spPr>
        <p:txBody>
          <a:bodyPr wrap="none" lIns="0" tIns="0" rIns="0" bIns="0" rtlCol="0">
            <a:spAutoFit/>
          </a:bodyPr>
          <a:lstStyle/>
          <a:p>
            <a:pPr algn="l"/>
            <a:r>
              <a:rPr lang="en-US" sz="2800" dirty="0"/>
              <a:t>https://aka.ms/cloudsqlworkshop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a:t>
            </a:r>
            <a:r>
              <a:rPr lang="en-US" sz="1600" dirty="0" err="1"/>
              <a:t>Entra</a:t>
            </a:r>
            <a:r>
              <a:rPr lang="en-US" sz="1600" dirty="0"/>
              <a:t>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4" y="2766669"/>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3693896" cy="307777"/>
          </a:xfrm>
          <a:prstGeom prst="rect">
            <a:avLst/>
          </a:prstGeom>
          <a:noFill/>
        </p:spPr>
        <p:txBody>
          <a:bodyPr wrap="none" lIns="0" tIns="0" rIns="0" bIns="0" rtlCol="0">
            <a:spAutoFit/>
          </a:bodyPr>
          <a:lstStyle/>
          <a:p>
            <a:pPr algn="l"/>
            <a:r>
              <a:rPr lang="en-US" sz="2000" dirty="0">
                <a:solidFill>
                  <a:schemeClr val="accent1"/>
                </a:solidFill>
              </a:rPr>
              <a:t>Use Azure Storage for file target </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597506834"/>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a:p>
                  </a:txBody>
                  <a:tcPr/>
                </a:tc>
                <a:tc>
                  <a:txBody>
                    <a:bodyPr/>
                    <a:lstStyle/>
                    <a:p>
                      <a:r>
                        <a:rPr lang="en-US"/>
                        <a:t>SQL Server</a:t>
                      </a:r>
                    </a:p>
                  </a:txBody>
                  <a:tcPr/>
                </a:tc>
                <a:tc>
                  <a:txBody>
                    <a:bodyPr/>
                    <a:lstStyle/>
                    <a:p>
                      <a:r>
                        <a:rPr lang="en-US"/>
                        <a:t>Azure SQL Managed Instance</a:t>
                      </a:r>
                    </a:p>
                  </a:txBody>
                  <a:tcPr/>
                </a:tc>
                <a:extLst>
                  <a:ext uri="{0D108BD9-81ED-4DB2-BD59-A6C34878D82A}">
                    <a16:rowId xmlns:a16="http://schemas.microsoft.com/office/drawing/2014/main" val="246642504"/>
                  </a:ext>
                </a:extLst>
              </a:tr>
              <a:tr h="614668">
                <a:tc>
                  <a:txBody>
                    <a:bodyPr/>
                    <a:lstStyle/>
                    <a:p>
                      <a:r>
                        <a:rPr lang="en-US"/>
                        <a:t>Deploy</a:t>
                      </a:r>
                    </a:p>
                  </a:txBody>
                  <a:tcPr/>
                </a:tc>
                <a:tc>
                  <a:txBody>
                    <a:bodyPr/>
                    <a:lstStyle/>
                    <a:p>
                      <a:r>
                        <a:rPr lang="en-US"/>
                        <a:t>Customer installs SQL, OS, and Infrastructure</a:t>
                      </a:r>
                    </a:p>
                  </a:txBody>
                  <a:tcPr/>
                </a:tc>
                <a:tc>
                  <a:txBody>
                    <a:bodyPr/>
                    <a:lstStyle/>
                    <a:p>
                      <a:r>
                        <a:rPr lang="en-US"/>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Patching</a:t>
                      </a:r>
                    </a:p>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Customer managed</a:t>
                      </a:r>
                    </a:p>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Versionless</a:t>
                      </a:r>
                    </a:p>
                    <a:p>
                      <a:endParaRPr lang="en-US"/>
                    </a:p>
                  </a:txBody>
                  <a:tcPr/>
                </a:tc>
                <a:extLst>
                  <a:ext uri="{0D108BD9-81ED-4DB2-BD59-A6C34878D82A}">
                    <a16:rowId xmlns:a16="http://schemas.microsoft.com/office/drawing/2014/main" val="2017899170"/>
                  </a:ext>
                </a:extLst>
              </a:tr>
              <a:tr h="614668">
                <a:tc>
                  <a:txBody>
                    <a:bodyPr/>
                    <a:lstStyle/>
                    <a:p>
                      <a:r>
                        <a:rPr lang="en-US"/>
                        <a:t>Physical file placement</a:t>
                      </a:r>
                    </a:p>
                  </a:txBody>
                  <a:tcPr/>
                </a:tc>
                <a:tc>
                  <a:txBody>
                    <a:bodyPr/>
                    <a:lstStyle/>
                    <a:p>
                      <a:r>
                        <a:rPr lang="en-US"/>
                        <a:t>Customer configures and tunes</a:t>
                      </a:r>
                    </a:p>
                  </a:txBody>
                  <a:tcPr/>
                </a:tc>
                <a:tc>
                  <a:txBody>
                    <a:bodyPr/>
                    <a:lstStyle/>
                    <a:p>
                      <a:r>
                        <a:rPr lang="en-US"/>
                        <a:t>Hands-free</a:t>
                      </a:r>
                    </a:p>
                  </a:txBody>
                  <a:tcPr/>
                </a:tc>
                <a:extLst>
                  <a:ext uri="{0D108BD9-81ED-4DB2-BD59-A6C34878D82A}">
                    <a16:rowId xmlns:a16="http://schemas.microsoft.com/office/drawing/2014/main" val="3473654133"/>
                  </a:ext>
                </a:extLst>
              </a:tr>
              <a:tr h="614668">
                <a:tc>
                  <a:txBody>
                    <a:bodyPr/>
                    <a:lstStyle/>
                    <a:p>
                      <a:r>
                        <a:rPr lang="en-US"/>
                        <a:t>FCI or AG</a:t>
                      </a:r>
                    </a:p>
                  </a:txBody>
                  <a:tcPr/>
                </a:tc>
                <a:tc>
                  <a:txBody>
                    <a:bodyPr/>
                    <a:lstStyle/>
                    <a:p>
                      <a:r>
                        <a:rPr lang="en-US"/>
                        <a:t>Customer deploys, configures, and monitors</a:t>
                      </a:r>
                    </a:p>
                  </a:txBody>
                  <a:tcPr/>
                </a:tc>
                <a:tc>
                  <a:txBody>
                    <a:bodyPr/>
                    <a:lstStyle/>
                    <a:p>
                      <a:r>
                        <a:rPr lang="en-US"/>
                        <a:t>Built-in, easy, switch, managed</a:t>
                      </a:r>
                    </a:p>
                  </a:txBody>
                  <a:tcPr/>
                </a:tc>
                <a:extLst>
                  <a:ext uri="{0D108BD9-81ED-4DB2-BD59-A6C34878D82A}">
                    <a16:rowId xmlns:a16="http://schemas.microsoft.com/office/drawing/2014/main" val="1120698867"/>
                  </a:ext>
                </a:extLst>
              </a:tr>
              <a:tr h="614668">
                <a:tc>
                  <a:txBody>
                    <a:bodyPr/>
                    <a:lstStyle/>
                    <a:p>
                      <a:r>
                        <a:rPr lang="en-US"/>
                        <a:t>Backups</a:t>
                      </a:r>
                    </a:p>
                  </a:txBody>
                  <a:tcPr/>
                </a:tc>
                <a:tc>
                  <a:txBody>
                    <a:bodyPr/>
                    <a:lstStyle/>
                    <a:p>
                      <a:r>
                        <a:rPr lang="en-US"/>
                        <a:t>Customer setups up DR plan, executes, and monitors</a:t>
                      </a:r>
                    </a:p>
                  </a:txBody>
                  <a:tcPr/>
                </a:tc>
                <a:tc>
                  <a:txBody>
                    <a:bodyPr/>
                    <a:lstStyle/>
                    <a:p>
                      <a:r>
                        <a:rPr lang="en-US"/>
                        <a:t>Built-in, redundant, managed, retention</a:t>
                      </a:r>
                    </a:p>
                  </a:txBody>
                  <a:tcPr/>
                </a:tc>
                <a:extLst>
                  <a:ext uri="{0D108BD9-81ED-4DB2-BD59-A6C34878D82A}">
                    <a16:rowId xmlns:a16="http://schemas.microsoft.com/office/drawing/2014/main" val="184883862"/>
                  </a:ext>
                </a:extLst>
              </a:tr>
              <a:tr h="614668">
                <a:tc>
                  <a:txBody>
                    <a:bodyPr/>
                    <a:lstStyle/>
                    <a:p>
                      <a:r>
                        <a:rPr lang="en-US"/>
                        <a:t>Engine capabilities</a:t>
                      </a:r>
                    </a:p>
                  </a:txBody>
                  <a:tcPr/>
                </a:tc>
                <a:tc>
                  <a:txBody>
                    <a:bodyPr/>
                    <a:lstStyle/>
                    <a:p>
                      <a:r>
                        <a:rPr lang="en-US"/>
                        <a:t>Full 100% SQL Server engine</a:t>
                      </a:r>
                    </a:p>
                  </a:txBody>
                  <a:tcPr/>
                </a:tc>
                <a:tc>
                  <a:txBody>
                    <a:bodyPr/>
                    <a:lstStyle/>
                    <a:p>
                      <a:r>
                        <a:rPr lang="en-US"/>
                        <a:t>Almost 100% SQL Server engine</a:t>
                      </a:r>
                    </a:p>
                  </a:txBody>
                  <a:tcPr/>
                </a:tc>
                <a:extLst>
                  <a:ext uri="{0D108BD9-81ED-4DB2-BD59-A6C34878D82A}">
                    <a16:rowId xmlns:a16="http://schemas.microsoft.com/office/drawing/2014/main" val="915745448"/>
                  </a:ext>
                </a:extLst>
              </a:tr>
              <a:tr h="614668">
                <a:tc>
                  <a:txBody>
                    <a:bodyPr/>
                    <a:lstStyle/>
                    <a:p>
                      <a:r>
                        <a:rPr lang="en-US"/>
                        <a:t>BI Services</a:t>
                      </a:r>
                    </a:p>
                  </a:txBody>
                  <a:tcPr/>
                </a:tc>
                <a:tc>
                  <a:txBody>
                    <a:bodyPr/>
                    <a:lstStyle/>
                    <a:p>
                      <a:r>
                        <a:rPr lang="en-US"/>
                        <a:t>Comes with license installed separately</a:t>
                      </a:r>
                    </a:p>
                  </a:txBody>
                  <a:tcPr/>
                </a:tc>
                <a:tc>
                  <a:txBody>
                    <a:bodyPr/>
                    <a:lstStyle/>
                    <a:p>
                      <a:r>
                        <a:rPr lang="en-US"/>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56478" y="12896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56478" y="2620656"/>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a:t>
            </a:r>
            <a:r>
              <a:rPr lang="en-US" sz="2000" dirty="0" err="1"/>
              <a:t>Entra</a:t>
            </a:r>
            <a:r>
              <a:rPr lang="en-US" sz="2000" dirty="0"/>
              <a:t>,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277547"/>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 and Summary</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Tree>
    <p:extLst>
      <p:ext uri="{BB962C8B-B14F-4D97-AF65-F5344CB8AC3E}">
        <p14:creationId xmlns:p14="http://schemas.microsoft.com/office/powerpoint/2010/main" val="203219664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Think like a </a:t>
            </a:r>
            <a:r>
              <a:rPr lang="en-US" i="1" dirty="0"/>
              <a:t>contained</a:t>
            </a:r>
            <a:r>
              <a:rPr lang="en-US" dirty="0"/>
              <a:t> database</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to configure server or tempdb</a:t>
            </a:r>
          </a:p>
          <a:p>
            <a:pPr lvl="1">
              <a:buChar char="•"/>
            </a:pPr>
            <a:endParaRPr lang="en-US" dirty="0"/>
          </a:p>
        </p:txBody>
      </p:sp>
      <p:pic>
        <p:nvPicPr>
          <p:cNvPr id="5" name="Graphic 4">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131" y="120370"/>
            <a:ext cx="673660" cy="673660"/>
          </a:xfrm>
          <a:prstGeom prst="rect">
            <a:avLst/>
          </a:prstGeom>
        </p:spPr>
      </p:pic>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a:t>
            </a:r>
          </a:p>
          <a:p>
            <a:endParaRPr lang="en-US" sz="2400" dirty="0">
              <a:solidFill>
                <a:schemeClr val="accent1"/>
              </a:solidFill>
              <a:latin typeface="+mj-lt"/>
            </a:endParaRPr>
          </a:p>
          <a:p>
            <a:r>
              <a:rPr lang="en-US" sz="2400" dirty="0">
                <a:solidFill>
                  <a:schemeClr val="accent1"/>
                </a:solidFill>
                <a:latin typeface="+mj-lt"/>
              </a:rPr>
              <a:t>DevOps and GitHub</a:t>
            </a:r>
          </a:p>
          <a:p>
            <a:endParaRPr lang="en-US" sz="2400" dirty="0">
              <a:solidFill>
                <a:schemeClr val="accent1"/>
              </a:solidFill>
              <a:latin typeface="+mj-lt"/>
            </a:endParaRPr>
          </a:p>
          <a:p>
            <a:r>
              <a:rPr lang="en-US" sz="2400" dirty="0">
                <a:solidFill>
                  <a:schemeClr val="accent1"/>
                </a:solidFill>
                <a:latin typeface="+mj-lt"/>
              </a:rPr>
              <a:t>AI</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sp>
        <p:nvSpPr>
          <p:cNvPr id="93" name="Freeform 20">
            <a:extLst>
              <a:ext uri="{FF2B5EF4-FFF2-40B4-BE49-F238E27FC236}">
                <a16:creationId xmlns:a16="http://schemas.microsoft.com/office/drawing/2014/main" id="{EE1AD9E5-7727-0164-D8B3-CC94499F8AC4}"/>
              </a:ext>
              <a:ext uri="{C183D7F6-B498-43B3-948B-1728B52AA6E4}">
                <adec:decorative xmlns:adec="http://schemas.microsoft.com/office/drawing/2017/decorative" val="1"/>
              </a:ext>
            </a:extLst>
          </p:cNvPr>
          <p:cNvSpPr>
            <a:spLocks noChangeAspect="1"/>
          </p:cNvSpPr>
          <p:nvPr/>
        </p:nvSpPr>
        <p:spPr>
          <a:xfrm>
            <a:off x="6821388" y="452334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1892" y="5173669"/>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33831" y="5942903"/>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spTree>
    <p:extLst>
      <p:ext uri="{BB962C8B-B14F-4D97-AF65-F5344CB8AC3E}">
        <p14:creationId xmlns:p14="http://schemas.microsoft.com/office/powerpoint/2010/main" val="1538859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fade">
                                      <p:cBhvr>
                                        <p:cTn id="75" dur="500"/>
                                        <p:tgtEl>
                                          <p:spTgt spid="9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txEl>
                                              <p:pRg st="8" end="8"/>
                                            </p:txEl>
                                          </p:spTgt>
                                        </p:tgtEl>
                                        <p:attrNameLst>
                                          <p:attrName>style.visibility</p:attrName>
                                        </p:attrNameLst>
                                      </p:cBhvr>
                                      <p:to>
                                        <p:strVal val="visible"/>
                                      </p:to>
                                    </p:set>
                                    <p:animEffect transition="in" filter="fade">
                                      <p:cBhvr>
                                        <p:cTn id="78" dur="500"/>
                                        <p:tgtEl>
                                          <p:spTgt spid="4">
                                            <p:txEl>
                                              <p:pRg st="8" end="8"/>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fade">
                                      <p:cBhvr>
                                        <p:cTn id="81" dur="500"/>
                                        <p:tgtEl>
                                          <p:spTgt spid="9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0" end="10"/>
                                            </p:txEl>
                                          </p:spTgt>
                                        </p:tgtEl>
                                        <p:attrNameLst>
                                          <p:attrName>style.visibility</p:attrName>
                                        </p:attrNameLst>
                                      </p:cBhvr>
                                      <p:to>
                                        <p:strVal val="visible"/>
                                      </p:to>
                                    </p:set>
                                    <p:animEffect transition="in" filter="fade">
                                      <p:cBhvr>
                                        <p:cTn id="84" dur="500"/>
                                        <p:tgtEl>
                                          <p:spTgt spid="4">
                                            <p:txEl>
                                              <p:pRg st="10" end="1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12" end="12"/>
                                            </p:txEl>
                                          </p:spTgt>
                                        </p:tgtEl>
                                        <p:attrNameLst>
                                          <p:attrName>style.visibility</p:attrName>
                                        </p:attrNameLst>
                                      </p:cBhvr>
                                      <p:to>
                                        <p:strVal val="visible"/>
                                      </p:to>
                                    </p:set>
                                    <p:animEffect transition="in" filter="fade">
                                      <p:cBhvr>
                                        <p:cTn id="87" dur="500"/>
                                        <p:tgtEl>
                                          <p:spTgt spid="4">
                                            <p:txEl>
                                              <p:pRg st="12" end="12"/>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fade">
                                      <p:cBhvr>
                                        <p:cTn id="9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P spid="9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5">
            <a:extLst>
              <a:ext uri="{FF2B5EF4-FFF2-40B4-BE49-F238E27FC236}">
                <a16:creationId xmlns:a16="http://schemas.microsoft.com/office/drawing/2014/main" id="{72FBDF41-A7CB-06C6-B4AE-1F5AA7D10A70}"/>
              </a:ext>
              <a:ext uri="{C183D7F6-B498-43B3-948B-1728B52AA6E4}">
                <adec:decorative xmlns:adec="http://schemas.microsoft.com/office/drawing/2017/decorative" val="1"/>
              </a:ext>
            </a:extLst>
          </p:cNvPr>
          <p:cNvSpPr/>
          <p:nvPr/>
        </p:nvSpPr>
        <p:spPr bwMode="auto">
          <a:xfrm>
            <a:off x="473452" y="1372913"/>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6" name="Rounded Rectangle 5">
            <a:extLst>
              <a:ext uri="{FF2B5EF4-FFF2-40B4-BE49-F238E27FC236}">
                <a16:creationId xmlns:a16="http://schemas.microsoft.com/office/drawing/2014/main" id="{6F6BB232-B693-0B88-C479-58C27A6B87F6}"/>
              </a:ext>
              <a:ext uri="{C183D7F6-B498-43B3-948B-1728B52AA6E4}">
                <adec:decorative xmlns:adec="http://schemas.microsoft.com/office/drawing/2017/decorative" val="1"/>
              </a:ext>
            </a:extLst>
          </p:cNvPr>
          <p:cNvSpPr/>
          <p:nvPr/>
        </p:nvSpPr>
        <p:spPr bwMode="auto">
          <a:xfrm>
            <a:off x="8252138" y="1368324"/>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16EEC682-550C-E1FB-9057-7EE19462EDA4}"/>
              </a:ext>
            </a:extLst>
          </p:cNvPr>
          <p:cNvSpPr txBox="1"/>
          <p:nvPr/>
        </p:nvSpPr>
        <p:spPr>
          <a:xfrm>
            <a:off x="8514492" y="1500263"/>
            <a:ext cx="2791551" cy="498598"/>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a:solidFill>
                  <a:srgbClr val="C5B4E3"/>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Enterprise Requirements for the Era of AI</a:t>
            </a:r>
          </a:p>
        </p:txBody>
      </p:sp>
      <p:sp>
        <p:nvSpPr>
          <p:cNvPr id="38" name="TextBox 37">
            <a:extLst>
              <a:ext uri="{FF2B5EF4-FFF2-40B4-BE49-F238E27FC236}">
                <a16:creationId xmlns:a16="http://schemas.microsoft.com/office/drawing/2014/main" id="{8D6B16B9-357F-1DE5-77C9-8900C31C67D4}"/>
              </a:ext>
            </a:extLst>
          </p:cNvPr>
          <p:cNvSpPr txBox="1"/>
          <p:nvPr/>
        </p:nvSpPr>
        <p:spPr>
          <a:xfrm>
            <a:off x="8503860" y="4878153"/>
            <a:ext cx="3047827"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Cloud Native Engine</a:t>
            </a:r>
          </a:p>
        </p:txBody>
      </p:sp>
      <p:sp>
        <p:nvSpPr>
          <p:cNvPr id="39" name="TextBox 38">
            <a:extLst>
              <a:ext uri="{FF2B5EF4-FFF2-40B4-BE49-F238E27FC236}">
                <a16:creationId xmlns:a16="http://schemas.microsoft.com/office/drawing/2014/main" id="{DB06085C-096A-433E-1FA0-44065E8D21EE}"/>
              </a:ext>
            </a:extLst>
          </p:cNvPr>
          <p:cNvSpPr txBox="1"/>
          <p:nvPr/>
        </p:nvSpPr>
        <p:spPr>
          <a:xfrm>
            <a:off x="473299" y="2226143"/>
            <a:ext cx="3412529" cy="1421928"/>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Comprehensive Generative AI outcomes with data from all sources and types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Eliminate data silos with scalable, reliable, secure data</a:t>
            </a:r>
          </a:p>
        </p:txBody>
      </p:sp>
      <p:pic>
        <p:nvPicPr>
          <p:cNvPr id="40" name="Picture 2" descr="Image result for cloud native database image site:microsoft.com">
            <a:extLst>
              <a:ext uri="{FF2B5EF4-FFF2-40B4-BE49-F238E27FC236}">
                <a16:creationId xmlns:a16="http://schemas.microsoft.com/office/drawing/2014/main" id="{E80DF288-024B-5C32-3D18-AB4B31725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t="12470" r="18966" b="12972"/>
          <a:stretch/>
        </p:blipFill>
        <p:spPr bwMode="auto">
          <a:xfrm>
            <a:off x="9270826" y="3713117"/>
            <a:ext cx="1541176" cy="97833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E957EE0-6038-E55E-BC6A-1B0E7389DD88}"/>
              </a:ext>
            </a:extLst>
          </p:cNvPr>
          <p:cNvSpPr txBox="1"/>
          <p:nvPr/>
        </p:nvSpPr>
        <p:spPr>
          <a:xfrm>
            <a:off x="415574" y="355911"/>
            <a:ext cx="11221739" cy="71414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defTabSz="932742">
              <a:lnSpc>
                <a:spcPct val="100000"/>
              </a:lnSpc>
              <a:spcBef>
                <a:spcPct val="0"/>
              </a:spcBef>
              <a:buNone/>
              <a:defRPr lang="en-US" sz="3600" b="0" cap="none" spc="-50" baseline="0" dirty="0" smtClean="0">
                <a:ln w="3175">
                  <a:noFill/>
                </a:ln>
                <a:solidFill>
                  <a:schemeClr val="accent1"/>
                </a:solidFill>
                <a:effectLst/>
                <a:latin typeface="Segoe UI Semibold"/>
                <a:cs typeface="Segoe UI"/>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a:rPr>
              <a:t>Intelligent Apps with Azure SQL</a:t>
            </a:r>
          </a:p>
        </p:txBody>
      </p:sp>
      <p:sp>
        <p:nvSpPr>
          <p:cNvPr id="42" name="Rounded Rectangle 5">
            <a:extLst>
              <a:ext uri="{FF2B5EF4-FFF2-40B4-BE49-F238E27FC236}">
                <a16:creationId xmlns:a16="http://schemas.microsoft.com/office/drawing/2014/main" id="{D0D27027-057B-B903-E3F7-EEC461B054D4}"/>
              </a:ext>
              <a:ext uri="{C183D7F6-B498-43B3-948B-1728B52AA6E4}">
                <adec:decorative xmlns:adec="http://schemas.microsoft.com/office/drawing/2017/decorative" val="1"/>
              </a:ext>
            </a:extLst>
          </p:cNvPr>
          <p:cNvSpPr/>
          <p:nvPr/>
        </p:nvSpPr>
        <p:spPr bwMode="auto">
          <a:xfrm>
            <a:off x="4376757" y="1372914"/>
            <a:ext cx="3412529" cy="419593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D0013B12-52C1-2DA8-AF3A-84A9A1DB8BB0}"/>
              </a:ext>
            </a:extLst>
          </p:cNvPr>
          <p:cNvSpPr txBox="1"/>
          <p:nvPr/>
        </p:nvSpPr>
        <p:spPr>
          <a:xfrm>
            <a:off x="4382073" y="1512795"/>
            <a:ext cx="3351492" cy="4985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a:ea typeface="+mn-ea"/>
                <a:cs typeface="Segoe UI"/>
              </a:rPr>
              <a:t>Simplified Human Interaction with reliable AI assistance</a:t>
            </a:r>
          </a:p>
        </p:txBody>
      </p:sp>
      <p:sp>
        <p:nvSpPr>
          <p:cNvPr id="44" name="TextBox 43">
            <a:extLst>
              <a:ext uri="{FF2B5EF4-FFF2-40B4-BE49-F238E27FC236}">
                <a16:creationId xmlns:a16="http://schemas.microsoft.com/office/drawing/2014/main" id="{791CFCFD-997E-48FE-80FE-578BB3791593}"/>
              </a:ext>
            </a:extLst>
          </p:cNvPr>
          <p:cNvSpPr txBox="1"/>
          <p:nvPr/>
        </p:nvSpPr>
        <p:spPr>
          <a:xfrm>
            <a:off x="4446341" y="4878153"/>
            <a:ext cx="3243818"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chemeClr val="accent1"/>
                </a:solidFill>
                <a:effectLst/>
                <a:uLnTx/>
                <a:uFillTx/>
                <a:latin typeface="Segoe UI"/>
                <a:ea typeface="+mn-ea"/>
                <a:cs typeface="Segoe UI"/>
              </a:rPr>
              <a:t>CoPilots</a:t>
            </a:r>
            <a:r>
              <a:rPr kumimoji="0" lang="en-US" sz="1600" b="1" i="0" u="none" strike="noStrike" kern="1200" cap="none" spc="0" normalizeH="0" baseline="0" noProof="0">
                <a:ln>
                  <a:noFill/>
                </a:ln>
                <a:solidFill>
                  <a:schemeClr val="accent1"/>
                </a:solidFill>
                <a:effectLst/>
                <a:uLnTx/>
                <a:uFillTx/>
                <a:latin typeface="Segoe UI"/>
                <a:ea typeface="+mn-ea"/>
                <a:cs typeface="Segoe UI"/>
              </a:rPr>
              <a:t> and Vector Search</a:t>
            </a:r>
          </a:p>
        </p:txBody>
      </p:sp>
      <p:pic>
        <p:nvPicPr>
          <p:cNvPr id="45" name="Picture 44">
            <a:extLst>
              <a:ext uri="{FF2B5EF4-FFF2-40B4-BE49-F238E27FC236}">
                <a16:creationId xmlns:a16="http://schemas.microsoft.com/office/drawing/2014/main" id="{09AF0221-D255-16CD-F18F-914A96AB8179}"/>
              </a:ext>
            </a:extLst>
          </p:cNvPr>
          <p:cNvPicPr>
            <a:picLocks noChangeAspect="1"/>
          </p:cNvPicPr>
          <p:nvPr/>
        </p:nvPicPr>
        <p:blipFill rotWithShape="1">
          <a:blip r:embed="rId4"/>
          <a:srcRect t="26097" b="3497"/>
          <a:stretch/>
        </p:blipFill>
        <p:spPr>
          <a:xfrm>
            <a:off x="5405105" y="3858224"/>
            <a:ext cx="1224295" cy="861970"/>
          </a:xfrm>
          <a:prstGeom prst="rect">
            <a:avLst/>
          </a:prstGeom>
        </p:spPr>
      </p:pic>
      <p:sp>
        <p:nvSpPr>
          <p:cNvPr id="46" name="TextBox 45">
            <a:extLst>
              <a:ext uri="{FF2B5EF4-FFF2-40B4-BE49-F238E27FC236}">
                <a16:creationId xmlns:a16="http://schemas.microsoft.com/office/drawing/2014/main" id="{8C354F41-F7AF-957D-161F-C8EEB3A62526}"/>
              </a:ext>
            </a:extLst>
          </p:cNvPr>
          <p:cNvSpPr txBox="1"/>
          <p:nvPr/>
        </p:nvSpPr>
        <p:spPr>
          <a:xfrm>
            <a:off x="4368881" y="2293750"/>
            <a:ext cx="3412528" cy="164352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Natural Language Interaction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Accurate Responses </a:t>
            </a:r>
            <a:r>
              <a:rPr kumimoji="0" lang="en-US" sz="1600" b="0" i="0" u="none" strike="noStrike" kern="1200" cap="none" spc="0" normalizeH="0" baseline="0" noProof="0">
                <a:ln>
                  <a:noFill/>
                </a:ln>
                <a:solidFill>
                  <a:schemeClr val="accent1"/>
                </a:solidFill>
                <a:effectLst/>
                <a:uLnTx/>
                <a:uFillTx/>
                <a:latin typeface="Segoe UI"/>
                <a:ea typeface="+mn-ea"/>
                <a:cs typeface="Segoe UI"/>
              </a:rPr>
              <a:t>leveraging relevant data and context</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sz="1600">
              <a:solidFill>
                <a:schemeClr val="accent1"/>
              </a:solidFill>
              <a:latin typeface="Segoe UI"/>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a:rPr>
              <a:t>Azure</a:t>
            </a:r>
            <a:r>
              <a:rPr kumimoji="0" lang="en-US" sz="1600" b="0" i="0" u="none" strike="noStrike" kern="1200" cap="none" spc="0" normalizeH="0" noProof="0">
                <a:ln>
                  <a:noFill/>
                </a:ln>
                <a:solidFill>
                  <a:schemeClr val="accent1"/>
                </a:solidFill>
                <a:effectLst/>
                <a:uLnTx/>
                <a:uFillTx/>
                <a:latin typeface="Segoe UI"/>
                <a:ea typeface="+mn-ea"/>
                <a:cs typeface="Segoe UI"/>
              </a:rPr>
              <a:t> Cognitive </a:t>
            </a:r>
            <a:r>
              <a:rPr kumimoji="0" lang="en-US" sz="1600" b="0" i="0" u="none" strike="noStrike" kern="1200" cap="none" spc="0" normalizeH="0" noProof="0" err="1">
                <a:ln>
                  <a:noFill/>
                </a:ln>
                <a:solidFill>
                  <a:schemeClr val="accent1"/>
                </a:solidFill>
                <a:effectLst/>
                <a:uLnTx/>
                <a:uFillTx/>
                <a:latin typeface="Segoe UI"/>
                <a:ea typeface="+mn-ea"/>
                <a:cs typeface="Segoe UI"/>
              </a:rPr>
              <a:t>Search+SQL</a:t>
            </a:r>
            <a:endParaRPr kumimoji="0" lang="en-US" sz="1600" b="0" i="0" u="none" strike="noStrike" kern="1200" cap="none" spc="0" normalizeH="0" baseline="0" noProof="0">
              <a:ln>
                <a:noFill/>
              </a:ln>
              <a:solidFill>
                <a:schemeClr val="accent1"/>
              </a:solidFill>
              <a:effectLst/>
              <a:uLnTx/>
              <a:uFillTx/>
              <a:latin typeface="Segoe UI"/>
              <a:ea typeface="+mn-ea"/>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endParaRPr>
          </a:p>
        </p:txBody>
      </p:sp>
      <p:sp>
        <p:nvSpPr>
          <p:cNvPr id="47" name="TextBox 46">
            <a:extLst>
              <a:ext uri="{FF2B5EF4-FFF2-40B4-BE49-F238E27FC236}">
                <a16:creationId xmlns:a16="http://schemas.microsoft.com/office/drawing/2014/main" id="{FEF94AA8-4EDB-2DD3-FABA-1A4127325307}"/>
              </a:ext>
            </a:extLst>
          </p:cNvPr>
          <p:cNvSpPr txBox="1"/>
          <p:nvPr/>
        </p:nvSpPr>
        <p:spPr>
          <a:xfrm>
            <a:off x="929142" y="1500081"/>
            <a:ext cx="2439332" cy="5909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Flexible, Real-time Data Accessibility</a:t>
            </a:r>
          </a:p>
        </p:txBody>
      </p:sp>
      <p:grpSp>
        <p:nvGrpSpPr>
          <p:cNvPr id="48" name="Group 47">
            <a:extLst>
              <a:ext uri="{FF2B5EF4-FFF2-40B4-BE49-F238E27FC236}">
                <a16:creationId xmlns:a16="http://schemas.microsoft.com/office/drawing/2014/main" id="{C3BC3F1E-14F3-2FF9-95BF-C3D065F627A2}"/>
              </a:ext>
            </a:extLst>
          </p:cNvPr>
          <p:cNvGrpSpPr/>
          <p:nvPr/>
        </p:nvGrpSpPr>
        <p:grpSpPr>
          <a:xfrm>
            <a:off x="473299" y="5841968"/>
            <a:ext cx="11221739" cy="495168"/>
            <a:chOff x="473299" y="5841968"/>
            <a:chExt cx="11221739" cy="495168"/>
          </a:xfrm>
        </p:grpSpPr>
        <p:sp>
          <p:nvSpPr>
            <p:cNvPr id="49" name="Rounded Rectangle 5">
              <a:extLst>
                <a:ext uri="{FF2B5EF4-FFF2-40B4-BE49-F238E27FC236}">
                  <a16:creationId xmlns:a16="http://schemas.microsoft.com/office/drawing/2014/main" id="{3D070F70-F5FE-77F2-B9A7-11B38B6BACDB}"/>
                </a:ext>
                <a:ext uri="{C183D7F6-B498-43B3-948B-1728B52AA6E4}">
                  <adec:decorative xmlns:adec="http://schemas.microsoft.com/office/drawing/2017/decorative" val="1"/>
                </a:ext>
              </a:extLst>
            </p:cNvPr>
            <p:cNvSpPr/>
            <p:nvPr/>
          </p:nvSpPr>
          <p:spPr bwMode="auto">
            <a:xfrm flipV="1">
              <a:off x="473299" y="5841968"/>
              <a:ext cx="11221739" cy="49516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3FB27159-8E10-BDF3-3DFA-75DEC73BEFD8}"/>
                </a:ext>
              </a:extLst>
            </p:cNvPr>
            <p:cNvSpPr txBox="1"/>
            <p:nvPr/>
          </p:nvSpPr>
          <p:spPr>
            <a:xfrm>
              <a:off x="473300" y="5961315"/>
              <a:ext cx="11150584" cy="24622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Data Foundations to Accelerate time-to-market for AI Apps Development </a:t>
              </a:r>
              <a:r>
                <a:rPr kumimoji="0" lang="en-US" sz="1600" b="0" i="0" u="none" strike="noStrike" kern="1200" cap="none" spc="0" normalizeH="0" baseline="0" noProof="0">
                  <a:ln>
                    <a:noFill/>
                  </a:ln>
                  <a:solidFill>
                    <a:schemeClr val="accent1"/>
                  </a:solidFill>
                  <a:effectLst/>
                  <a:uLnTx/>
                  <a:uFillTx/>
                  <a:latin typeface="Segoe UI"/>
                  <a:ea typeface="+mn-ea"/>
                  <a:cs typeface="Segoe UI"/>
                </a:rPr>
                <a:t>​</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4C7D7238-EFC8-FF18-7FA4-685BA9D76509}"/>
              </a:ext>
            </a:extLst>
          </p:cNvPr>
          <p:cNvSpPr txBox="1"/>
          <p:nvPr/>
        </p:nvSpPr>
        <p:spPr>
          <a:xfrm>
            <a:off x="747358" y="4773979"/>
            <a:ext cx="288922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mn-cs"/>
              </a:rPr>
              <a:t>Fully Managed and Scalable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mn-cs"/>
              </a:rPr>
              <a:t>Built-in Open AI integration</a:t>
            </a:r>
          </a:p>
        </p:txBody>
      </p:sp>
      <p:sp>
        <p:nvSpPr>
          <p:cNvPr id="52" name="TextBox 51">
            <a:extLst>
              <a:ext uri="{FF2B5EF4-FFF2-40B4-BE49-F238E27FC236}">
                <a16:creationId xmlns:a16="http://schemas.microsoft.com/office/drawing/2014/main" id="{79A590B3-F236-29DC-B95B-C3036F64DBA1}"/>
              </a:ext>
            </a:extLst>
          </p:cNvPr>
          <p:cNvSpPr txBox="1"/>
          <p:nvPr/>
        </p:nvSpPr>
        <p:spPr>
          <a:xfrm>
            <a:off x="8306019" y="2307833"/>
            <a:ext cx="3412529" cy="11541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Scalability</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SLA-backed</a:t>
            </a: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a:ea typeface="+mn-ea"/>
                <a:cs typeface="+mn-cs"/>
              </a:rPr>
              <a:t>Business Continuity </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Built-in Security and Compliance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Cost Effective</a:t>
            </a:r>
            <a:endParaRPr kumimoji="0" lang="en-US" sz="1600" b="0" i="0" u="none" strike="noStrike" kern="1200" cap="none" spc="0" normalizeH="0" baseline="0" noProof="0">
              <a:ln>
                <a:noFill/>
              </a:ln>
              <a:solidFill>
                <a:schemeClr val="accent1"/>
              </a:solidFill>
              <a:effectLst/>
              <a:uLnTx/>
              <a:uFillTx/>
              <a:latin typeface="Segoe UI"/>
              <a:ea typeface="+mn-ea"/>
            </a:endParaRPr>
          </a:p>
        </p:txBody>
      </p:sp>
      <p:pic>
        <p:nvPicPr>
          <p:cNvPr id="53" name="Graphic 52">
            <a:extLst>
              <a:ext uri="{FF2B5EF4-FFF2-40B4-BE49-F238E27FC236}">
                <a16:creationId xmlns:a16="http://schemas.microsoft.com/office/drawing/2014/main" id="{FDCBF7AC-C042-8FA8-BA36-20A6718BC8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9525" y="3763985"/>
            <a:ext cx="858566" cy="858566"/>
          </a:xfrm>
          <a:prstGeom prst="rect">
            <a:avLst/>
          </a:prstGeom>
        </p:spPr>
      </p:pic>
      <p:sp>
        <p:nvSpPr>
          <p:cNvPr id="54" name="TextBox 53">
            <a:extLst>
              <a:ext uri="{FF2B5EF4-FFF2-40B4-BE49-F238E27FC236}">
                <a16:creationId xmlns:a16="http://schemas.microsoft.com/office/drawing/2014/main" id="{DFDC923C-6564-DFA5-8867-B8A864BF1EFE}"/>
              </a:ext>
            </a:extLst>
          </p:cNvPr>
          <p:cNvSpPr txBox="1"/>
          <p:nvPr/>
        </p:nvSpPr>
        <p:spPr>
          <a:xfrm>
            <a:off x="9599364" y="225846"/>
            <a:ext cx="2592636"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accent1"/>
                </a:solidFill>
                <a:effectLst/>
                <a:uLnTx/>
                <a:uFillTx/>
                <a:latin typeface="Segoe UI"/>
                <a:ea typeface="+mn-ea"/>
                <a:cs typeface="+mn-cs"/>
              </a:rPr>
              <a:t>https://aka.ms/sql-ai</a:t>
            </a:r>
          </a:p>
        </p:txBody>
      </p:sp>
    </p:spTree>
    <p:extLst>
      <p:ext uri="{BB962C8B-B14F-4D97-AF65-F5344CB8AC3E}">
        <p14:creationId xmlns:p14="http://schemas.microsoft.com/office/powerpoint/2010/main" val="1157866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250"/>
                                  </p:stCondLst>
                                  <p:childTnLst>
                                    <p:set>
                                      <p:cBhvr>
                                        <p:cTn id="13" dur="1" fill="hold">
                                          <p:stCondLst>
                                            <p:cond delay="0"/>
                                          </p:stCondLst>
                                        </p:cTn>
                                        <p:tgtEl>
                                          <p:spTgt spid="51"/>
                                        </p:tgtEl>
                                        <p:attrNameLst>
                                          <p:attrName>style.visibility</p:attrName>
                                        </p:attrNameLst>
                                      </p:cBhvr>
                                      <p:to>
                                        <p:strVal val="visible"/>
                                      </p:to>
                                    </p:set>
                                  </p:childTnLst>
                                </p:cTn>
                              </p:par>
                            </p:childTnLst>
                          </p:cTn>
                        </p:par>
                        <p:par>
                          <p:cTn id="14" fill="hold">
                            <p:stCondLst>
                              <p:cond delay="250"/>
                            </p:stCondLst>
                            <p:childTnLst>
                              <p:par>
                                <p:cTn id="15" presetID="26" presetClass="emph" presetSubtype="0" fill="hold" grpId="1" nodeType="afterEffect">
                                  <p:stCondLst>
                                    <p:cond delay="250"/>
                                  </p:stCondLst>
                                  <p:childTnLst>
                                    <p:animEffect transition="out" filter="fade">
                                      <p:cBhvr>
                                        <p:cTn id="16" dur="500" tmFilter="0, 0; .2, .5; .8, .5; 1, 0"/>
                                        <p:tgtEl>
                                          <p:spTgt spid="51"/>
                                        </p:tgtEl>
                                      </p:cBhvr>
                                    </p:animEffect>
                                    <p:animScale>
                                      <p:cBhvr>
                                        <p:cTn id="17" dur="250" autoRev="1" fill="hold"/>
                                        <p:tgtEl>
                                          <p:spTgt spid="51"/>
                                        </p:tgtEl>
                                      </p:cBhvr>
                                      <p:by x="105000" y="105000"/>
                                    </p:animScale>
                                  </p:childTnLst>
                                </p:cTn>
                              </p:par>
                              <p:par>
                                <p:cTn id="18" presetID="1" presetClass="entr" presetSubtype="0" fill="hold" nodeType="withEffect">
                                  <p:stCondLst>
                                    <p:cond delay="250"/>
                                  </p:stCondLst>
                                  <p:childTnLst>
                                    <p:set>
                                      <p:cBhvr>
                                        <p:cTn id="19" dur="1" fill="hold">
                                          <p:stCondLst>
                                            <p:cond delay="0"/>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250"/>
                                  </p:stCondLst>
                                  <p:childTnLst>
                                    <p:set>
                                      <p:cBhvr>
                                        <p:cTn id="32" dur="1" fill="hold">
                                          <p:stCondLst>
                                            <p:cond delay="0"/>
                                          </p:stCondLst>
                                        </p:cTn>
                                        <p:tgtEl>
                                          <p:spTgt spid="44"/>
                                        </p:tgtEl>
                                        <p:attrNameLst>
                                          <p:attrName>style.visibility</p:attrName>
                                        </p:attrNameLst>
                                      </p:cBhvr>
                                      <p:to>
                                        <p:strVal val="visible"/>
                                      </p:to>
                                    </p:set>
                                  </p:childTnLst>
                                </p:cTn>
                              </p:par>
                            </p:childTnLst>
                          </p:cTn>
                        </p:par>
                        <p:par>
                          <p:cTn id="33" fill="hold">
                            <p:stCondLst>
                              <p:cond delay="250"/>
                            </p:stCondLst>
                            <p:childTnLst>
                              <p:par>
                                <p:cTn id="34" presetID="26" presetClass="emph" presetSubtype="0" fill="hold" grpId="1" nodeType="afterEffect">
                                  <p:stCondLst>
                                    <p:cond delay="250"/>
                                  </p:stCondLst>
                                  <p:childTnLst>
                                    <p:animEffect transition="out" filter="fade">
                                      <p:cBhvr>
                                        <p:cTn id="35" dur="500" tmFilter="0, 0; .2, .5; .8, .5; 1, 0"/>
                                        <p:tgtEl>
                                          <p:spTgt spid="44"/>
                                        </p:tgtEl>
                                      </p:cBhvr>
                                    </p:animEffect>
                                    <p:animScale>
                                      <p:cBhvr>
                                        <p:cTn id="36" dur="250" autoRev="1" fill="hold"/>
                                        <p:tgtEl>
                                          <p:spTgt spid="44"/>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250"/>
                                  </p:stCondLst>
                                  <p:childTnLst>
                                    <p:set>
                                      <p:cBhvr>
                                        <p:cTn id="49" dur="1" fill="hold">
                                          <p:stCondLst>
                                            <p:cond delay="0"/>
                                          </p:stCondLst>
                                        </p:cTn>
                                        <p:tgtEl>
                                          <p:spTgt spid="38"/>
                                        </p:tgtEl>
                                        <p:attrNameLst>
                                          <p:attrName>style.visibility</p:attrName>
                                        </p:attrNameLst>
                                      </p:cBhvr>
                                      <p:to>
                                        <p:strVal val="visible"/>
                                      </p:to>
                                    </p:set>
                                  </p:childTnLst>
                                </p:cTn>
                              </p:par>
                            </p:childTnLst>
                          </p:cTn>
                        </p:par>
                        <p:par>
                          <p:cTn id="50" fill="hold">
                            <p:stCondLst>
                              <p:cond delay="250"/>
                            </p:stCondLst>
                            <p:childTnLst>
                              <p:par>
                                <p:cTn id="51" presetID="26" presetClass="emph" presetSubtype="0" fill="hold" grpId="1" nodeType="afterEffect">
                                  <p:stCondLst>
                                    <p:cond delay="250"/>
                                  </p:stCondLst>
                                  <p:childTnLst>
                                    <p:animEffect transition="out" filter="fade">
                                      <p:cBhvr>
                                        <p:cTn id="52" dur="500" tmFilter="0, 0; .2, .5; .8, .5; 1, 0"/>
                                        <p:tgtEl>
                                          <p:spTgt spid="38"/>
                                        </p:tgtEl>
                                      </p:cBhvr>
                                    </p:animEffect>
                                    <p:animScale>
                                      <p:cBhvr>
                                        <p:cTn id="53" dur="250" autoRev="1" fill="hold"/>
                                        <p:tgtEl>
                                          <p:spTgt spid="38"/>
                                        </p:tgtEl>
                                      </p:cBhvr>
                                      <p:by x="105000" y="105000"/>
                                    </p:animScale>
                                  </p:childTnLst>
                                </p:cTn>
                              </p:par>
                            </p:childTnLst>
                          </p:cTn>
                        </p:par>
                        <p:par>
                          <p:cTn id="54" fill="hold">
                            <p:stCondLst>
                              <p:cond delay="1000"/>
                            </p:stCondLst>
                            <p:childTnLst>
                              <p:par>
                                <p:cTn id="55" presetID="1" presetClass="entr" presetSubtype="0" fill="hold" nodeType="afterEffect">
                                  <p:stCondLst>
                                    <p:cond delay="100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p:bldP spid="38" grpId="0"/>
      <p:bldP spid="38" grpId="1"/>
      <p:bldP spid="39" grpId="0"/>
      <p:bldP spid="42" grpId="0" animBg="1"/>
      <p:bldP spid="43" grpId="0"/>
      <p:bldP spid="44" grpId="0"/>
      <p:bldP spid="44" grpId="1"/>
      <p:bldP spid="46" grpId="0"/>
      <p:bldP spid="47" grpId="0"/>
      <p:bldP spid="51" grpId="0"/>
      <p:bldP spid="51" grpId="1"/>
      <p:bldP spid="5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be size of data operations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78327" y="2612955"/>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867646"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05721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030655"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55652"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017224"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380604"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399502"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380604"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030655" y="5355489"/>
            <a:ext cx="1835124" cy="307777"/>
          </a:xfrm>
          <a:prstGeom prst="rect">
            <a:avLst/>
          </a:prstGeom>
          <a:noFill/>
        </p:spPr>
        <p:txBody>
          <a:bodyPr wrap="square">
            <a:spAutoFit/>
          </a:bodyPr>
          <a:lstStyle/>
          <a:p>
            <a:r>
              <a:rPr lang="en-US" sz="1400" dirty="0">
                <a:solidFill>
                  <a:schemeClr val="accent1"/>
                </a:solidFill>
                <a:latin typeface="+mj-lt"/>
              </a:rPr>
              <a:t>Compute per month</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7" y="5563862"/>
            <a:ext cx="3983692"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dirty="0">
                <a:solidFill>
                  <a:schemeClr val="accent1"/>
                </a:solidFill>
              </a:rPr>
              <a:t>Free trials</a:t>
            </a: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a:t>
            </a:r>
            <a:r>
              <a:rPr kumimoji="0" lang="en-US" sz="1400" b="0" i="0" u="none" strike="noStrike" kern="1200" cap="none" spc="0" normalizeH="0" baseline="0" noProof="0" dirty="0" err="1">
                <a:ln>
                  <a:noFill/>
                </a:ln>
                <a:solidFill>
                  <a:prstClr val="black"/>
                </a:solidFill>
                <a:effectLst/>
                <a:uLnTx/>
                <a:uFillTx/>
                <a:ea typeface="+mn-ea"/>
                <a:cs typeface="+mn-cs"/>
              </a:rPr>
              <a:t>vcores</a:t>
            </a:r>
            <a:r>
              <a:rPr kumimoji="0" lang="en-US" sz="1400" b="0" i="0" u="none" strike="noStrike" kern="1200" cap="none" spc="0" normalizeH="0" baseline="0" noProof="0" dirty="0">
                <a:ln>
                  <a:noFill/>
                </a:ln>
                <a:solidFill>
                  <a:prstClr val="black"/>
                </a:solidFill>
                <a:effectLst/>
                <a:uLnTx/>
                <a:uFillTx/>
                <a:ea typeface="+mn-ea"/>
                <a:cs typeface="+mn-cs"/>
              </a:rPr>
              <a:t>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21" grpId="0"/>
      <p:bldP spid="22" grpId="0"/>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br>
              <a:rPr lang="en-US" sz="3200" dirty="0"/>
            </a:br>
            <a:endParaRPr lang="en-US" sz="3200" dirty="0"/>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566700595"/>
              </p:ext>
            </p:extLst>
          </p:nvPr>
        </p:nvGraphicFramePr>
        <p:xfrm>
          <a:off x="5825845" y="1808387"/>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989885" y="2459654"/>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1" y="2750026"/>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7" y="6074169"/>
            <a:ext cx="8044575"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err="1">
                <a:effectLst/>
                <a:latin typeface="Consolas" panose="020B0609020204030204" pitchFamily="49" charset="0"/>
              </a:rPr>
              <a:t>sys.dm_user_db_resource_governance</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7"/>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06743" y="1370772"/>
            <a:ext cx="544711" cy="544711"/>
          </a:xfrm>
          <a:prstGeom prst="rect">
            <a:avLst/>
          </a:prstGeom>
        </p:spPr>
      </p:pic>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151454" y="1469901"/>
            <a:ext cx="298453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Apply DACPAC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Badge with solid fill">
            <a:extLst>
              <a:ext uri="{FF2B5EF4-FFF2-40B4-BE49-F238E27FC236}">
                <a16:creationId xmlns:a16="http://schemas.microsoft.com/office/drawing/2014/main" id="{E67B3B11-536F-C2DC-A545-BC32F2F78D1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470340" y="3929116"/>
            <a:ext cx="544711" cy="544711"/>
          </a:xfrm>
          <a:prstGeom prst="rect">
            <a:avLst/>
          </a:prstGeom>
        </p:spPr>
      </p:pic>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7" grpId="0"/>
      <p:bldP spid="8" grpId="0"/>
      <p:bldP spid="14" grpId="0"/>
      <p:bldP spid="57" grpId="0"/>
      <p:bldP spid="5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a:t>
            </a:r>
            <a:r>
              <a:rPr kumimoji="0" lang="en-US" sz="1400" b="0" i="0" u="none" strike="noStrike" kern="0" cap="none" spc="0" normalizeH="0" baseline="0" noProof="0" dirty="0" err="1">
                <a:ln>
                  <a:noFill/>
                </a:ln>
                <a:solidFill>
                  <a:prstClr val="black"/>
                </a:solidFill>
                <a:effectLst/>
                <a:uLnTx/>
                <a:uFillTx/>
                <a:latin typeface="Segoe UI"/>
                <a:ea typeface="+mn-ea"/>
                <a:cs typeface="Segoe UI Semibold" panose="020B0702040204020203" pitchFamily="34" charset="0"/>
              </a:rPr>
              <a:t>tlog</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Compute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Page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70070" y="5518430"/>
            <a:ext cx="26161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Azure Standard Storage (LRS, GRS,</a:t>
            </a:r>
            <a:r>
              <a:rPr kumimoji="0" lang="en-US" sz="1000" b="0" i="0" u="none" strike="noStrike" kern="1200" cap="none" spc="0" normalizeH="0" noProof="0" dirty="0">
                <a:ln>
                  <a:noFill/>
                </a:ln>
                <a:solidFill>
                  <a:prstClr val="black"/>
                </a:solidFill>
                <a:effectLst/>
                <a:uLnTx/>
                <a:uFillTx/>
                <a:latin typeface="Segoe UI"/>
                <a:ea typeface="+mn-ea"/>
                <a:cs typeface="+mn-cs"/>
              </a:rPr>
              <a:t> ZRS, GZRS)</a:t>
            </a:r>
            <a:endParaRPr kumimoji="0" lang="en-US" sz="1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algn="l"/>
            <a:r>
              <a:rPr lang="en-US" sz="1400" dirty="0">
                <a:solidFill>
                  <a:schemeClr val="accent1"/>
                </a:solidFill>
                <a:latin typeface="+mj-lt"/>
              </a:rPr>
              <a:t>Zone redundancy = included; replicas, page servers, and log service spread across zones (requires at least 1)</a:t>
            </a:r>
          </a:p>
          <a:p>
            <a:pPr algn="l"/>
            <a:r>
              <a:rPr lang="en-US" sz="1400" dirty="0">
                <a:solidFill>
                  <a:schemeClr val="accent1"/>
                </a:solidFill>
                <a:latin typeface="+mj-lt"/>
              </a:rPr>
              <a:t>Redundancy cannot be changed after deploy</a:t>
            </a:r>
          </a:p>
          <a:p>
            <a:pPr algn="l"/>
            <a:r>
              <a:rPr lang="en-US" sz="1400" dirty="0">
                <a:solidFill>
                  <a:schemeClr val="accent1"/>
                </a:solidFill>
                <a:latin typeface="+mj-lt"/>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7594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New wait types for things like </a:t>
            </a:r>
            <a:r>
              <a:rPr lang="en-US" sz="1800" dirty="0">
                <a:latin typeface="Segoe UI Semibold"/>
                <a:ea typeface="STXihei" panose="020B0503020204020204" pitchFamily="2" charset="-122"/>
                <a:cs typeface="Segoe UI Semibold" panose="020B0702040204020203" pitchFamily="34" charset="0"/>
              </a:rPr>
              <a:t>I/O governance</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algn="l"/>
            <a:r>
              <a:rPr lang="en-US" sz="1800" dirty="0" err="1"/>
              <a:t>sys.dm_io_virtual_file_stats</a:t>
            </a:r>
            <a:endParaRPr lang="en-US" sz="1800" dirty="0"/>
          </a:p>
          <a:p>
            <a:pPr algn="l"/>
            <a:r>
              <a:rPr lang="en-US" sz="1800" dirty="0" err="1"/>
              <a:t>sys.event_log_ex</a:t>
            </a:r>
            <a:endParaRPr lang="en-US" sz="1800" dirty="0"/>
          </a:p>
          <a:p>
            <a:pPr algn="l"/>
            <a:r>
              <a:rPr lang="en-US" sz="1800" dirty="0" err="1"/>
              <a:t>sys.dm_operation_status</a:t>
            </a:r>
            <a:endParaRPr lang="en-US" sz="1800" dirty="0"/>
          </a:p>
          <a:p>
            <a:pPr algn="l"/>
            <a:r>
              <a:rPr lang="en-US" sz="1800" dirty="0" err="1"/>
              <a:t>sys.resource_stats</a:t>
            </a:r>
            <a:r>
              <a:rPr lang="en-US" sz="1800" dirty="0"/>
              <a:t> and </a:t>
            </a:r>
            <a:r>
              <a:rPr lang="en-US" sz="1800" dirty="0" err="1"/>
              <a:t>sys.dm_db_resource_stats</a:t>
            </a:r>
            <a:endParaRPr lang="en-US" sz="1800" dirty="0"/>
          </a:p>
          <a:p>
            <a:pPr algn="l"/>
            <a:r>
              <a:rPr lang="en-US" sz="1800" dirty="0" err="1"/>
              <a:t>sys.dm_os_out_of_memory_events</a:t>
            </a:r>
            <a:endParaRPr lang="en-US" sz="1800" dirty="0"/>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Live </a:t>
            </a:r>
            <a:r>
              <a:rPr lang="en-US" sz="1800" dirty="0">
                <a:latin typeface="Segoe UI Semibold"/>
                <a:ea typeface="STXihei" panose="020B0503020204020204" pitchFamily="2" charset="-122"/>
                <a:cs typeface="Segoe UI Semibold" panose="020B0702040204020203" pitchFamily="34" charset="0"/>
              </a:rPr>
              <a:t>SQL Profiler in Azure Data Studio</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algn="l"/>
            <a:r>
              <a:rPr lang="en-US" sz="1800" dirty="0" err="1"/>
              <a:t>query_antipattern</a:t>
            </a:r>
            <a:endParaRPr lang="en-US" sz="1800" dirty="0"/>
          </a:p>
          <a:p>
            <a:pPr algn="l"/>
            <a:r>
              <a:rPr lang="en-US" sz="1800" dirty="0" err="1"/>
              <a:t>query_abort</a:t>
            </a:r>
            <a:endParaRPr lang="en-US" sz="1800" dirty="0"/>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48563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082354"/>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78738" y="1881068"/>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4185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404137" cy="43729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816929" y="1957122"/>
            <a:ext cx="1646959" cy="58527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4498938" y="1372346"/>
            <a:ext cx="2640018" cy="584775"/>
          </a:xfrm>
          <a:prstGeom prst="rect">
            <a:avLst/>
          </a:prstGeom>
          <a:noFill/>
        </p:spPr>
        <p:txBody>
          <a:bodyPr wrap="none" lIns="0" tIns="0" rIns="0" bIns="0" rtlCol="0">
            <a:spAutoFit/>
          </a:bodyPr>
          <a:lstStyle/>
          <a:p>
            <a:pPr algn="l"/>
            <a:r>
              <a:rPr lang="en-US" sz="2000" dirty="0"/>
              <a:t> </a:t>
            </a:r>
            <a:r>
              <a:rPr lang="en-US" sz="1800" dirty="0"/>
              <a:t>Logical server = </a:t>
            </a:r>
          </a:p>
          <a:p>
            <a:pPr algn="l"/>
            <a:r>
              <a:rPr lang="en-US" sz="1800" dirty="0"/>
              <a:t>sqlserver&lt;</a:t>
            </a:r>
            <a:r>
              <a:rPr lang="en-US" sz="1800" dirty="0" err="1"/>
              <a:t>deploymentid</a:t>
            </a:r>
            <a:r>
              <a:rPr lang="en-US" sz="1800" dirty="0"/>
              <a:t>&gt;</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3704361" y="2872290"/>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5939610" y="4840523"/>
            <a:ext cx="3343864" cy="276999"/>
          </a:xfrm>
          <a:prstGeom prst="rect">
            <a:avLst/>
          </a:prstGeom>
          <a:noFill/>
        </p:spPr>
        <p:txBody>
          <a:bodyPr wrap="none" lIns="0" tIns="0" rIns="0" bIns="0" rtlCol="0">
            <a:spAutoFit/>
          </a:bodyPr>
          <a:lstStyle/>
          <a:p>
            <a:pPr algn="l"/>
            <a:r>
              <a:rPr lang="en-US" sz="1800" dirty="0"/>
              <a:t>Microsoft Entra ID to create user</a:t>
            </a:r>
          </a:p>
        </p:txBody>
      </p:sp>
      <p:cxnSp>
        <p:nvCxnSpPr>
          <p:cNvPr id="5" name="Straight Arrow Connector 4">
            <a:extLst>
              <a:ext uri="{FF2B5EF4-FFF2-40B4-BE49-F238E27FC236}">
                <a16:creationId xmlns:a16="http://schemas.microsoft.com/office/drawing/2014/main" id="{75257BE5-50A3-CD4D-51F0-1958862D8403}"/>
              </a:ext>
            </a:extLst>
          </p:cNvPr>
          <p:cNvCxnSpPr>
            <a:cxnSpLocks/>
          </p:cNvCxnSpPr>
          <p:nvPr/>
        </p:nvCxnSpPr>
        <p:spPr>
          <a:xfrm flipH="1" flipV="1">
            <a:off x="4416136" y="4561609"/>
            <a:ext cx="1402811" cy="488373"/>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DCF255-B52B-5273-33BE-5FFA46D10ADE}"/>
              </a:ext>
            </a:extLst>
          </p:cNvPr>
          <p:cNvSpPr txBox="1"/>
          <p:nvPr/>
        </p:nvSpPr>
        <p:spPr>
          <a:xfrm>
            <a:off x="2722419" y="5648135"/>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69057855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 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a:t>
            </a:r>
            <a:r>
              <a:rPr lang="en-US" b="0">
                <a:solidFill>
                  <a:srgbClr val="000000"/>
                </a:solidFill>
                <a:latin typeface="Segoe UI"/>
              </a:rPr>
              <a:t>Purpose or </a:t>
            </a:r>
            <a:r>
              <a:rPr lang="en-US" b="0" dirty="0">
                <a:solidFill>
                  <a:srgbClr val="000000"/>
                </a:solidFill>
                <a:latin typeface="Segoe UI"/>
              </a:rPr>
              <a:t>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We have more coming….</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Performance enhancements for Azure SQL MI</a:t>
            </a:r>
          </a:p>
          <a:p>
            <a:pPr algn="l">
              <a:spcAft>
                <a:spcPts val="4200"/>
              </a:spcAft>
              <a:buClr>
                <a:srgbClr val="00B050"/>
              </a:buClr>
            </a:pPr>
            <a:r>
              <a:rPr lang="en-US" sz="2800" dirty="0">
                <a:gradFill>
                  <a:gsLst>
                    <a:gs pos="2917">
                      <a:schemeClr val="tx1"/>
                    </a:gs>
                    <a:gs pos="30000">
                      <a:schemeClr val="tx1"/>
                    </a:gs>
                  </a:gsLst>
                  <a:lin ang="5400000" scaled="0"/>
                </a:gradFill>
              </a:rPr>
              <a:t>More cost-effective options</a:t>
            </a:r>
          </a:p>
          <a:p>
            <a:pPr algn="l">
              <a:spcAft>
                <a:spcPts val="4200"/>
              </a:spcAft>
              <a:buClr>
                <a:srgbClr val="00B050"/>
              </a:buClr>
            </a:pPr>
            <a:r>
              <a:rPr lang="en-US" sz="2800" dirty="0">
                <a:gradFill>
                  <a:gsLst>
                    <a:gs pos="2917">
                      <a:schemeClr val="tx1"/>
                    </a:gs>
                    <a:gs pos="30000">
                      <a:schemeClr val="tx1"/>
                    </a:gs>
                  </a:gsLst>
                  <a:lin ang="5400000" scaled="0"/>
                </a:gradFill>
              </a:rPr>
              <a:t>Keep investing in AI where it makes sense</a:t>
            </a:r>
          </a:p>
          <a:p>
            <a:pPr algn="l">
              <a:spcAft>
                <a:spcPts val="4200"/>
              </a:spcAft>
              <a:buClr>
                <a:srgbClr val="00B050"/>
              </a:buClr>
            </a:pPr>
            <a:r>
              <a:rPr lang="en-US" sz="2800" dirty="0">
                <a:gradFill>
                  <a:gsLst>
                    <a:gs pos="2917">
                      <a:schemeClr val="tx1"/>
                    </a:gs>
                    <a:gs pos="30000">
                      <a:schemeClr val="tx1"/>
                    </a:gs>
                  </a:gsLst>
                  <a:lin ang="5400000" scaled="0"/>
                </a:gradFill>
              </a:rPr>
              <a:t>More HA and DR options</a:t>
            </a:r>
          </a:p>
          <a:p>
            <a:pPr algn="l">
              <a:spcAft>
                <a:spcPts val="4200"/>
              </a:spcAft>
              <a:buClr>
                <a:srgbClr val="00B050"/>
              </a:buClr>
            </a:pPr>
            <a:r>
              <a:rPr lang="en-US" sz="2800" dirty="0">
                <a:gradFill>
                  <a:gsLst>
                    <a:gs pos="2917">
                      <a:schemeClr val="tx1"/>
                    </a:gs>
                    <a:gs pos="30000">
                      <a:schemeClr val="tx1"/>
                    </a:gs>
                  </a:gsLst>
                  <a:lin ang="5400000" scaled="0"/>
                </a:gradFill>
              </a:rPr>
              <a:t>Microsoft Fabric integration</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269188592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72005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sqlazurevm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630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err="1">
                <a:ln>
                  <a:noFill/>
                </a:ln>
                <a:solidFill>
                  <a:srgbClr val="0078D4"/>
                </a:solidFill>
                <a:effectLst/>
                <a:uLnTx/>
                <a:uFillTx/>
                <a:latin typeface="Segoe UI"/>
                <a:ea typeface="+mn-ea"/>
                <a:cs typeface="+mn-cs"/>
              </a:rPr>
              <a:t>azuresqlblog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a:t>
            </a:r>
            <a:r>
              <a:rPr lang="en-US" sz="1200" dirty="0" err="1">
                <a:solidFill>
                  <a:schemeClr val="accent1"/>
                </a:solidFill>
                <a:ea typeface="Segoe UI" pitchFamily="34" charset="0"/>
                <a:cs typeface="Segoe UI" pitchFamily="34" charset="0"/>
              </a:rPr>
              <a:t>dataexposed</a:t>
            </a:r>
            <a:endParaRPr lang="en-US" sz="1200" dirty="0">
              <a:solidFill>
                <a:schemeClr val="accent1"/>
              </a:solidFill>
              <a:ea typeface="Segoe UI" pitchFamily="34" charset="0"/>
              <a:cs typeface="Segoe UI" pitchFamily="34" charset="0"/>
            </a:endParaRP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37709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a:t>
            </a:r>
            <a:r>
              <a:rPr lang="en-US" sz="1200" dirty="0" err="1">
                <a:solidFill>
                  <a:srgbClr val="0078D4"/>
                </a:solidFill>
                <a:latin typeface="Segoe UI"/>
              </a:rPr>
              <a:t>azuresqldb</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8251600" y="43071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7755644" y="638318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t>
            </a:r>
            <a:r>
              <a:rPr lang="en-US" sz="1800" b="1" dirty="0" err="1">
                <a:solidFill>
                  <a:schemeClr val="accent1"/>
                </a:solidFill>
                <a:latin typeface="+mn-lt"/>
                <a:hlinkClick r:id="rId8"/>
              </a:rPr>
              <a:t>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a:t>
            </a:r>
            <a:r>
              <a:rPr lang="en-US" sz="1800" dirty="0" err="1">
                <a:solidFill>
                  <a:srgbClr val="0078D4"/>
                </a:solidFill>
                <a:latin typeface="+mj-lt"/>
              </a:rPr>
              <a:t>Entra</a:t>
            </a:r>
            <a:r>
              <a:rPr lang="en-US" sz="1800" dirty="0">
                <a:solidFill>
                  <a:srgbClr val="0078D4"/>
                </a:solidFill>
                <a:latin typeface="+mj-lt"/>
              </a:rPr>
              <a:t>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3613321013"/>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586740" y="1215957"/>
            <a:ext cx="11018520" cy="5386090"/>
          </a:xfrm>
          <a:prstGeom prst="rect">
            <a:avLst/>
          </a:prstGeom>
          <a:noFill/>
        </p:spPr>
        <p:txBody>
          <a:bodyPr wrap="square" lIns="182880" tIns="0" rIns="0" bIns="0" rtlCol="0">
            <a:spAutoFit/>
          </a:bodyPr>
          <a:lstStyle/>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This is not pitching Azure but </a:t>
            </a:r>
            <a:r>
              <a:rPr lang="en-US" sz="2000" b="1" i="1" dirty="0">
                <a:gradFill>
                  <a:gsLst>
                    <a:gs pos="2917">
                      <a:schemeClr val="tx1"/>
                    </a:gs>
                    <a:gs pos="30000">
                      <a:schemeClr val="tx1"/>
                    </a:gs>
                  </a:gsLst>
                  <a:lin ang="5400000" scaled="0"/>
                </a:gradFill>
                <a:latin typeface="Ink Free" panose="03080402000500000000" pitchFamily="66" charset="0"/>
              </a:rPr>
              <a:t>teaching</a:t>
            </a:r>
            <a:r>
              <a:rPr lang="en-US" sz="2000" dirty="0">
                <a:gradFill>
                  <a:gsLst>
                    <a:gs pos="2917">
                      <a:schemeClr val="tx1"/>
                    </a:gs>
                    <a:gs pos="30000">
                      <a:schemeClr val="tx1"/>
                    </a:gs>
                  </a:gsLst>
                  <a:lin ang="5400000" scaled="0"/>
                </a:gradFill>
                <a:latin typeface="Ink Free" panose="03080402000500000000" pitchFamily="66" charset="0"/>
              </a:rPr>
              <a:t> Azure</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Teach others what I know</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Assume SQL Server fundamental knowledge</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Reuse where possible from Azure SQL Workshop and other resources</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Present, interact, do hands-on exercises</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Measure</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35552" y="5309611"/>
            <a:ext cx="481224" cy="4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500"/>
                                        <p:tgtEl>
                                          <p:spTgt spid="1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fade">
                                      <p:cBhvr>
                                        <p:cTn id="31" dur="500"/>
                                        <p:tgtEl>
                                          <p:spTgt spid="183"/>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4" grpId="0" animBg="1"/>
      <p:bldP spid="16" grpId="0" animBg="1"/>
      <p:bldP spid="17" grpId="0" animBg="1"/>
      <p:bldP spid="19" grpId="0" animBg="1"/>
      <p:bldP spid="1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6" presetClass="path" presetSubtype="0" accel="50000" decel="50000" fill="hold" nodeType="clickEffect">
                                  <p:stCondLst>
                                    <p:cond delay="0"/>
                                  </p:stCondLst>
                                  <p:childTnLst>
                                    <p:animMotion origin="layout" path="M -6.25E-7 -4.44444E-6 L 0.31172 -0.31828 " pathEditMode="relative" rAng="0" ptsTypes="AA">
                                      <p:cBhvr>
                                        <p:cTn id="51" dur="2000" fill="hold"/>
                                        <p:tgtEl>
                                          <p:spTgt spid="170"/>
                                        </p:tgtEl>
                                        <p:attrNameLst>
                                          <p:attrName>ppt_x</p:attrName>
                                          <p:attrName>ppt_y</p:attrName>
                                        </p:attrNameLst>
                                      </p:cBhvr>
                                      <p:rCtr x="15586" y="-15926"/>
                                    </p:animMotion>
                                  </p:childTnLst>
                                </p:cTn>
                              </p:par>
                              <p:par>
                                <p:cTn id="52" presetID="56" presetClass="path" presetSubtype="0" accel="50000" decel="50000" fill="hold" nodeType="withEffect">
                                  <p:stCondLst>
                                    <p:cond delay="0"/>
                                  </p:stCondLst>
                                  <p:childTnLst>
                                    <p:animMotion origin="layout" path="M 4.16667E-6 -1.85185E-6 L 0.31106 -0.32176 " pathEditMode="relative" rAng="0" ptsTypes="AA">
                                      <p:cBhvr>
                                        <p:cTn id="53" dur="2000" fill="hold"/>
                                        <p:tgtEl>
                                          <p:spTgt spid="162"/>
                                        </p:tgtEl>
                                        <p:attrNameLst>
                                          <p:attrName>ppt_x</p:attrName>
                                          <p:attrName>ppt_y</p:attrName>
                                        </p:attrNameLst>
                                      </p:cBhvr>
                                      <p:rCtr x="15547" y="-16088"/>
                                    </p:animMotion>
                                  </p:childTnLst>
                                </p:cTn>
                              </p:par>
                              <p:par>
                                <p:cTn id="54" presetID="56" presetClass="path" presetSubtype="0" accel="50000" decel="50000" fill="hold" grpId="1" nodeType="withEffect">
                                  <p:stCondLst>
                                    <p:cond delay="0"/>
                                  </p:stCondLst>
                                  <p:childTnLst>
                                    <p:animMotion origin="layout" path="M 1.04167E-6 -4.44444E-6 L 0.31055 -0.32569 " pathEditMode="relative" rAng="0" ptsTypes="AA">
                                      <p:cBhvr>
                                        <p:cTn id="55" dur="2000" fill="hold"/>
                                        <p:tgtEl>
                                          <p:spTgt spid="163"/>
                                        </p:tgtEl>
                                        <p:attrNameLst>
                                          <p:attrName>ppt_x</p:attrName>
                                          <p:attrName>ppt_y</p:attrName>
                                        </p:attrNameLst>
                                      </p:cBhvr>
                                      <p:rCtr x="15521" y="-16296"/>
                                    </p:animMotion>
                                  </p:childTnLst>
                                </p:cTn>
                              </p:par>
                              <p:par>
                                <p:cTn id="56" presetID="56" presetClass="path" presetSubtype="0" accel="50000" decel="50000" fill="hold" grpId="1" nodeType="withEffect">
                                  <p:stCondLst>
                                    <p:cond delay="0"/>
                                  </p:stCondLst>
                                  <p:childTnLst>
                                    <p:animMotion origin="layout" path="M 3.75E-6 -4.44444E-6 L 0.3233 -0.32453 " pathEditMode="relative" rAng="0" ptsTypes="AA">
                                      <p:cBhvr>
                                        <p:cTn id="57" dur="2000" fill="hold"/>
                                        <p:tgtEl>
                                          <p:spTgt spid="165"/>
                                        </p:tgtEl>
                                        <p:attrNameLst>
                                          <p:attrName>ppt_x</p:attrName>
                                          <p:attrName>ppt_y</p:attrName>
                                        </p:attrNameLst>
                                      </p:cBhvr>
                                      <p:rCtr x="16159" y="-16227"/>
                                    </p:animMotion>
                                  </p:childTnLst>
                                </p:cTn>
                              </p:par>
                              <p:par>
                                <p:cTn id="58" presetID="56" presetClass="path" presetSubtype="0" accel="50000" decel="50000" fill="hold" grpId="1" nodeType="withEffect">
                                  <p:stCondLst>
                                    <p:cond delay="0"/>
                                  </p:stCondLst>
                                  <p:childTnLst>
                                    <p:animMotion origin="layout" path="M -1.66667E-6 -4.44444E-6 L 0.31745 -0.32453 " pathEditMode="relative" rAng="0" ptsTypes="AA">
                                      <p:cBhvr>
                                        <p:cTn id="59" dur="2000" fill="hold"/>
                                        <p:tgtEl>
                                          <p:spTgt spid="164"/>
                                        </p:tgtEl>
                                        <p:attrNameLst>
                                          <p:attrName>ppt_x</p:attrName>
                                          <p:attrName>ppt_y</p:attrName>
                                        </p:attrNameLst>
                                      </p:cBhvr>
                                      <p:rCtr x="15872" y="-16227"/>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fade">
                                      <p:cBhvr>
                                        <p:cTn id="67" dur="500"/>
                                        <p:tgtEl>
                                          <p:spTgt spid="1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fade">
                                      <p:cBhvr>
                                        <p:cTn id="70" dur="500"/>
                                        <p:tgtEl>
                                          <p:spTgt spid="124"/>
                                        </p:tgtEl>
                                      </p:cBhvr>
                                    </p:animEffect>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grpId="2" nodeType="clickEffect">
                                  <p:stCondLst>
                                    <p:cond delay="0"/>
                                  </p:stCondLst>
                                  <p:childTnLst>
                                    <p:animMotion origin="layout" path="M 0.31744 -0.32454 L 0.525 -0.32453 " pathEditMode="relative" rAng="0" ptsTypes="AA">
                                      <p:cBhvr>
                                        <p:cTn id="74" dur="2000" fill="hold"/>
                                        <p:tgtEl>
                                          <p:spTgt spid="164"/>
                                        </p:tgtEl>
                                        <p:attrNameLst>
                                          <p:attrName>ppt_x</p:attrName>
                                          <p:attrName>ppt_y</p:attrName>
                                        </p:attrNameLst>
                                      </p:cBhvr>
                                      <p:rCtr x="9609" y="-1620"/>
                                    </p:animMotion>
                                  </p:childTnLst>
                                </p:cTn>
                              </p:par>
                              <p:par>
                                <p:cTn id="75" presetID="63" presetClass="path" presetSubtype="0" accel="50000" decel="50000" fill="hold" grpId="2" nodeType="withEffect">
                                  <p:stCondLst>
                                    <p:cond delay="0"/>
                                  </p:stCondLst>
                                  <p:childTnLst>
                                    <p:animMotion origin="layout" path="M 0.31445 -0.34953 L 0.52838 -0.32013 " pathEditMode="relative" rAng="0" ptsTypes="AA">
                                      <p:cBhvr>
                                        <p:cTn id="76" dur="2000" fill="hold"/>
                                        <p:tgtEl>
                                          <p:spTgt spid="165"/>
                                        </p:tgtEl>
                                        <p:attrNameLst>
                                          <p:attrName>ppt_x</p:attrName>
                                          <p:attrName>ppt_y</p:attrName>
                                        </p:attrNameLst>
                                      </p:cBhvr>
                                      <p:rCtr x="10690" y="694"/>
                                    </p:animMotion>
                                  </p:childTnLst>
                                </p:cTn>
                              </p:par>
                              <p:par>
                                <p:cTn id="77" presetID="63" presetClass="path" presetSubtype="0" accel="50000" decel="50000" fill="hold" grpId="2" nodeType="withEffect">
                                  <p:stCondLst>
                                    <p:cond delay="0"/>
                                  </p:stCondLst>
                                  <p:childTnLst>
                                    <p:animMotion origin="layout" path="M 0.30026 -0.31829 L 0.50482 -0.31759 " pathEditMode="relative" rAng="0" ptsTypes="AA">
                                      <p:cBhvr>
                                        <p:cTn id="78" dur="2000" fill="hold"/>
                                        <p:tgtEl>
                                          <p:spTgt spid="163"/>
                                        </p:tgtEl>
                                        <p:attrNameLst>
                                          <p:attrName>ppt_x</p:attrName>
                                          <p:attrName>ppt_y</p:attrName>
                                        </p:attrNameLst>
                                      </p:cBhvr>
                                      <p:rCtr x="10130" y="-162"/>
                                    </p:animMotion>
                                  </p:childTnLst>
                                </p:cTn>
                              </p:par>
                              <p:par>
                                <p:cTn id="79" presetID="63" presetClass="path" presetSubtype="0" accel="50000" decel="50000" fill="hold" nodeType="withEffect">
                                  <p:stCondLst>
                                    <p:cond delay="0"/>
                                  </p:stCondLst>
                                  <p:childTnLst>
                                    <p:animMotion origin="layout" path="M 0.31106 -0.32176 L 0.50742 -0.32153 " pathEditMode="relative" rAng="0" ptsTypes="AA">
                                      <p:cBhvr>
                                        <p:cTn id="80" dur="2000" fill="hold"/>
                                        <p:tgtEl>
                                          <p:spTgt spid="162"/>
                                        </p:tgtEl>
                                        <p:attrNameLst>
                                          <p:attrName>ppt_x</p:attrName>
                                          <p:attrName>ppt_y</p:attrName>
                                        </p:attrNameLst>
                                      </p:cBhvr>
                                      <p:rCtr x="9818" y="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500"/>
                                        <p:tgtEl>
                                          <p:spTgt spid="1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9"/>
                                        </p:tgtEl>
                                        <p:attrNameLst>
                                          <p:attrName>style.visibility</p:attrName>
                                        </p:attrNameLst>
                                      </p:cBhvr>
                                      <p:to>
                                        <p:strVal val="visible"/>
                                      </p:to>
                                    </p:set>
                                    <p:animEffect transition="in" filter="fade">
                                      <p:cBhvr>
                                        <p:cTn id="88" dur="500"/>
                                        <p:tgtEl>
                                          <p:spTgt spid="1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animEffect transition="in" filter="fade">
                                      <p:cBhvr>
                                        <p:cTn id="91" dur="500"/>
                                        <p:tgtEl>
                                          <p:spTgt spid="131"/>
                                        </p:tgtEl>
                                      </p:cBhvr>
                                    </p:animEffect>
                                  </p:childTnLst>
                                </p:cTn>
                              </p:par>
                            </p:childTnLst>
                          </p:cTn>
                        </p:par>
                      </p:childTnLst>
                    </p:cTn>
                  </p:par>
                  <p:par>
                    <p:cTn id="92" fill="hold">
                      <p:stCondLst>
                        <p:cond delay="indefinite"/>
                      </p:stCondLst>
                      <p:childTnLst>
                        <p:par>
                          <p:cTn id="93" fill="hold">
                            <p:stCondLst>
                              <p:cond delay="0"/>
                            </p:stCondLst>
                            <p:childTnLst>
                              <p:par>
                                <p:cTn id="94" presetID="63" presetClass="path" presetSubtype="0" accel="50000" decel="50000" fill="hold" grpId="3" nodeType="clickEffect">
                                  <p:stCondLst>
                                    <p:cond delay="0"/>
                                  </p:stCondLst>
                                  <p:childTnLst>
                                    <p:animMotion origin="layout" path="M 0.525 -0.32453 L 0.71432 -0.32013 " pathEditMode="relative" rAng="0" ptsTypes="AA">
                                      <p:cBhvr>
                                        <p:cTn id="95" dur="2000" fill="hold"/>
                                        <p:tgtEl>
                                          <p:spTgt spid="164"/>
                                        </p:tgtEl>
                                        <p:attrNameLst>
                                          <p:attrName>ppt_x</p:attrName>
                                          <p:attrName>ppt_y</p:attrName>
                                        </p:attrNameLst>
                                      </p:cBhvr>
                                      <p:rCtr x="9323" y="694"/>
                                    </p:animMotion>
                                  </p:childTnLst>
                                </p:cTn>
                              </p:par>
                              <p:par>
                                <p:cTn id="96" presetID="63" presetClass="path" presetSubtype="0" accel="50000" decel="50000" fill="hold" grpId="3" nodeType="withEffect">
                                  <p:stCondLst>
                                    <p:cond delay="0"/>
                                  </p:stCondLst>
                                  <p:childTnLst>
                                    <p:animMotion origin="layout" path="M 0.52838 -0.32014 L 0.70833 -0.32013 " pathEditMode="relative" rAng="0" ptsTypes="AA">
                                      <p:cBhvr>
                                        <p:cTn id="97" dur="2000" fill="hold"/>
                                        <p:tgtEl>
                                          <p:spTgt spid="165"/>
                                        </p:tgtEl>
                                        <p:attrNameLst>
                                          <p:attrName>ppt_x</p:attrName>
                                          <p:attrName>ppt_y</p:attrName>
                                        </p:attrNameLst>
                                      </p:cBhvr>
                                      <p:rCtr x="9010" y="-509"/>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34"/>
                                        </p:tgtEl>
                                        <p:attrNameLst>
                                          <p:attrName>style.visibility</p:attrName>
                                        </p:attrNameLst>
                                      </p:cBhvr>
                                      <p:to>
                                        <p:strVal val="visible"/>
                                      </p:to>
                                    </p:set>
                                    <p:animEffect transition="in" filter="fade">
                                      <p:cBhvr>
                                        <p:cTn id="102" dur="500"/>
                                        <p:tgtEl>
                                          <p:spTgt spid="1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500"/>
                                        <p:tgtEl>
                                          <p:spTgt spid="1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6"/>
                                        </p:tgtEl>
                                        <p:attrNameLst>
                                          <p:attrName>style.visibility</p:attrName>
                                        </p:attrNameLst>
                                      </p:cBhvr>
                                      <p:to>
                                        <p:strVal val="visible"/>
                                      </p:to>
                                    </p:set>
                                    <p:animEffect transition="in" filter="fade">
                                      <p:cBhvr>
                                        <p:cTn id="108" dur="500"/>
                                        <p:tgtEl>
                                          <p:spTgt spid="136"/>
                                        </p:tgtEl>
                                      </p:cBhvr>
                                    </p:animEffect>
                                  </p:childTnLst>
                                </p:cTn>
                              </p:par>
                            </p:childTnLst>
                          </p:cTn>
                        </p:par>
                        <p:par>
                          <p:cTn id="109" fill="hold">
                            <p:stCondLst>
                              <p:cond delay="500"/>
                            </p:stCondLst>
                            <p:childTnLst>
                              <p:par>
                                <p:cTn id="110" presetID="10" presetClass="entr" presetSubtype="0" fill="hold" nodeType="afterEffect">
                                  <p:stCondLst>
                                    <p:cond delay="0"/>
                                  </p:stCondLst>
                                  <p:childTnLst>
                                    <p:set>
                                      <p:cBhvr>
                                        <p:cTn id="111" dur="1" fill="hold">
                                          <p:stCondLst>
                                            <p:cond delay="0"/>
                                          </p:stCondLst>
                                        </p:cTn>
                                        <p:tgtEl>
                                          <p:spTgt spid="137"/>
                                        </p:tgtEl>
                                        <p:attrNameLst>
                                          <p:attrName>style.visibility</p:attrName>
                                        </p:attrNameLst>
                                      </p:cBhvr>
                                      <p:to>
                                        <p:strVal val="visible"/>
                                      </p:to>
                                    </p:set>
                                    <p:animEffect transition="in" filter="fade">
                                      <p:cBhvr>
                                        <p:cTn id="11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Unlock Licensing and Edition Flexibility                                        Azure Update Manager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Manage VMs through Azure SQL in portal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SQL Best Practices Assessment</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Memory and I/O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Support maximum size of managed disks * max #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Tempdb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Ultra disks for extremely low latency needs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Backups can go on Azure Blob Storage or Azure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a:t>
            </a:r>
            <a:r>
              <a:rPr lang="en-US" sz="1200" dirty="0">
                <a:solidFill>
                  <a:prstClr val="black"/>
                </a:solidFill>
                <a:latin typeface="Segoe UI"/>
              </a:rPr>
              <a:t>s                                                                           Microsoft Entra</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Microsoft Defender for Cloud</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Storage built-in redundancy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Backup and Automated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Failover Cluster Instance with Azure Shared Disk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HADR on RedHat Linux with HA add-on</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500"/>
                                        <p:tgtEl>
                                          <p:spTgt spid="10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5779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53217"/>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212387"/>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60664"/>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Tree>
    <p:extLst>
      <p:ext uri="{BB962C8B-B14F-4D97-AF65-F5344CB8AC3E}">
        <p14:creationId xmlns:p14="http://schemas.microsoft.com/office/powerpoint/2010/main" val="25282763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272702" y="2763630"/>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88707524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5043" y="5221393"/>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69863" y="3168339"/>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8976174" y="364365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 (Coming Soon)</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con Vector Computer User PNG Transparent Background, Free Download ...">
            <a:extLst>
              <a:ext uri="{FF2B5EF4-FFF2-40B4-BE49-F238E27FC236}">
                <a16:creationId xmlns:a16="http://schemas.microsoft.com/office/drawing/2014/main" id="{3CD7BB18-C941-0AC9-5D7E-B438FDEEFE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66887" y="136750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a:t>
            </a:r>
            <a:r>
              <a:rPr lang="en-US" sz="1200" dirty="0" err="1"/>
              <a:t>vnet</a:t>
            </a:r>
            <a:endParaRPr lang="en-US" sz="1200" dirty="0"/>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24676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96269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grpSp>
        <p:nvGrpSpPr>
          <p:cNvPr id="162" name="Group 161">
            <a:extLst>
              <a:ext uri="{FF2B5EF4-FFF2-40B4-BE49-F238E27FC236}">
                <a16:creationId xmlns:a16="http://schemas.microsoft.com/office/drawing/2014/main" id="{31F0A37F-72E2-40BC-A197-07739A83C0D0}"/>
              </a:ext>
            </a:extLst>
          </p:cNvPr>
          <p:cNvGrpSpPr/>
          <p:nvPr/>
        </p:nvGrpSpPr>
        <p:grpSpPr>
          <a:xfrm>
            <a:off x="596103" y="1256058"/>
            <a:ext cx="9685812" cy="5011622"/>
            <a:chOff x="1938766" y="1167431"/>
            <a:chExt cx="9685812" cy="5011622"/>
          </a:xfrm>
        </p:grpSpPr>
        <p:sp>
          <p:nvSpPr>
            <p:cNvPr id="160" name="TextBox 159">
              <a:extLst>
                <a:ext uri="{FF2B5EF4-FFF2-40B4-BE49-F238E27FC236}">
                  <a16:creationId xmlns:a16="http://schemas.microsoft.com/office/drawing/2014/main" id="{3E4C2698-168F-47BE-B4CB-FB627CA4EE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20" name="Group 19">
              <a:extLst>
                <a:ext uri="{FF2B5EF4-FFF2-40B4-BE49-F238E27FC236}">
                  <a16:creationId xmlns:a16="http://schemas.microsoft.com/office/drawing/2014/main" id="{70EE7EEE-44B2-4C0B-B1DB-932C969899D1}"/>
                </a:ext>
              </a:extLst>
            </p:cNvPr>
            <p:cNvGrpSpPr/>
            <p:nvPr/>
          </p:nvGrpSpPr>
          <p:grpSpPr>
            <a:xfrm>
              <a:off x="1938766" y="1167431"/>
              <a:ext cx="8495440" cy="5011622"/>
              <a:chOff x="457200" y="1323150"/>
              <a:chExt cx="8280400" cy="4940490"/>
            </a:xfrm>
          </p:grpSpPr>
          <p:grpSp>
            <p:nvGrpSpPr>
              <p:cNvPr id="18" name="Group 17">
                <a:extLst>
                  <a:ext uri="{FF2B5EF4-FFF2-40B4-BE49-F238E27FC236}">
                    <a16:creationId xmlns:a16="http://schemas.microsoft.com/office/drawing/2014/main" id="{3347E699-8475-4293-84EF-66A688F7F900}"/>
                  </a:ext>
                </a:extLst>
              </p:cNvPr>
              <p:cNvGrpSpPr/>
              <p:nvPr/>
            </p:nvGrpSpPr>
            <p:grpSpPr>
              <a:xfrm>
                <a:off x="457200" y="1323150"/>
                <a:ext cx="8280400" cy="4940490"/>
                <a:chOff x="457200" y="1323150"/>
                <a:chExt cx="8280400" cy="4940490"/>
              </a:xfrm>
            </p:grpSpPr>
            <p:sp>
              <p:nvSpPr>
                <p:cNvPr id="4" name="Rectangle 3">
                  <a:extLst>
                    <a:ext uri="{FF2B5EF4-FFF2-40B4-BE49-F238E27FC236}">
                      <a16:creationId xmlns:a16="http://schemas.microsoft.com/office/drawing/2014/main" id="{2FD717F8-5CB3-4C43-87F3-9C5D50DA0654}"/>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7168FD3-FEB6-4668-8929-3FCF747FE14B}"/>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19" name="Group 18">
                <a:extLst>
                  <a:ext uri="{FF2B5EF4-FFF2-40B4-BE49-F238E27FC236}">
                    <a16:creationId xmlns:a16="http://schemas.microsoft.com/office/drawing/2014/main" id="{479BBB9C-3A2B-45F9-BBEB-92F7F955A715}"/>
                  </a:ext>
                </a:extLst>
              </p:cNvPr>
              <p:cNvGrpSpPr/>
              <p:nvPr/>
            </p:nvGrpSpPr>
            <p:grpSpPr>
              <a:xfrm>
                <a:off x="579278" y="2107392"/>
                <a:ext cx="8043263" cy="3931567"/>
                <a:chOff x="579278" y="2107392"/>
                <a:chExt cx="8043263" cy="3931567"/>
              </a:xfrm>
            </p:grpSpPr>
            <p:sp>
              <p:nvSpPr>
                <p:cNvPr id="33" name="Oval 32">
                  <a:extLst>
                    <a:ext uri="{FF2B5EF4-FFF2-40B4-BE49-F238E27FC236}">
                      <a16:creationId xmlns:a16="http://schemas.microsoft.com/office/drawing/2014/main" id="{DBAD3150-C5EC-420B-9F13-58AC5BEFE956}"/>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Trim_video" title="Icon of a video timeline with trim marks">
                  <a:extLst>
                    <a:ext uri="{FF2B5EF4-FFF2-40B4-BE49-F238E27FC236}">
                      <a16:creationId xmlns:a16="http://schemas.microsoft.com/office/drawing/2014/main" id="{E8257D58-7E47-4611-95F9-5D386DF59280}"/>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5CC4DA4-4CCC-4C91-8DAB-9EF308DF7D67}"/>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12" name="Rectangle 11">
                  <a:extLst>
                    <a:ext uri="{FF2B5EF4-FFF2-40B4-BE49-F238E27FC236}">
                      <a16:creationId xmlns:a16="http://schemas.microsoft.com/office/drawing/2014/main" id="{8D9E93E3-BEC5-4D50-9DCA-B4355EC38B81}"/>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17" name="Oval 16">
                  <a:extLst>
                    <a:ext uri="{FF2B5EF4-FFF2-40B4-BE49-F238E27FC236}">
                      <a16:creationId xmlns:a16="http://schemas.microsoft.com/office/drawing/2014/main" id="{0C09327C-CA98-4C6F-97BC-FD3899959755}"/>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Oval 44">
                  <a:extLst>
                    <a:ext uri="{FF2B5EF4-FFF2-40B4-BE49-F238E27FC236}">
                      <a16:creationId xmlns:a16="http://schemas.microsoft.com/office/drawing/2014/main" id="{94F8E7FF-FE2C-4B34-822C-FDB12AC0A165}"/>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 name="Rectangle 8">
                  <a:extLst>
                    <a:ext uri="{FF2B5EF4-FFF2-40B4-BE49-F238E27FC236}">
                      <a16:creationId xmlns:a16="http://schemas.microsoft.com/office/drawing/2014/main" id="{3756E6FE-AB7A-4A36-B05A-28218C1427F9}"/>
                    </a:ext>
                  </a:extLst>
                </p:cNvPr>
                <p:cNvSpPr/>
                <p:nvPr/>
              </p:nvSpPr>
              <p:spPr bwMode="auto">
                <a:xfrm>
                  <a:off x="2654644"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13" name="Rectangle 12">
                  <a:extLst>
                    <a:ext uri="{FF2B5EF4-FFF2-40B4-BE49-F238E27FC236}">
                      <a16:creationId xmlns:a16="http://schemas.microsoft.com/office/drawing/2014/main" id="{34399AB0-534C-4544-8DBC-8C1336EFD172}"/>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55" name="Oval 54">
                  <a:extLst>
                    <a:ext uri="{FF2B5EF4-FFF2-40B4-BE49-F238E27FC236}">
                      <a16:creationId xmlns:a16="http://schemas.microsoft.com/office/drawing/2014/main" id="{5ED9E63C-8E97-4B2A-A2C0-81A6D09FAA21}"/>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B8191329-6A0D-4262-83A6-EC64B4FF3FC4}"/>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14" name="Rectangle 13">
                  <a:extLst>
                    <a:ext uri="{FF2B5EF4-FFF2-40B4-BE49-F238E27FC236}">
                      <a16:creationId xmlns:a16="http://schemas.microsoft.com/office/drawing/2014/main" id="{19C6B38F-FFB4-4CE9-A4D6-2031C321E47E}"/>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41" name="Group 40">
                  <a:extLst>
                    <a:ext uri="{FF2B5EF4-FFF2-40B4-BE49-F238E27FC236}">
                      <a16:creationId xmlns:a16="http://schemas.microsoft.com/office/drawing/2014/main" id="{75DD0CF4-0852-4056-8128-A2CD68349A30}"/>
                    </a:ext>
                  </a:extLst>
                </p:cNvPr>
                <p:cNvGrpSpPr/>
                <p:nvPr/>
              </p:nvGrpSpPr>
              <p:grpSpPr>
                <a:xfrm>
                  <a:off x="5228628" y="4489778"/>
                  <a:ext cx="864768" cy="873970"/>
                  <a:chOff x="4709872" y="4929161"/>
                  <a:chExt cx="864768" cy="873970"/>
                </a:xfrm>
              </p:grpSpPr>
              <p:sp>
                <p:nvSpPr>
                  <p:cNvPr id="42" name="Oval 41">
                    <a:extLst>
                      <a:ext uri="{FF2B5EF4-FFF2-40B4-BE49-F238E27FC236}">
                        <a16:creationId xmlns:a16="http://schemas.microsoft.com/office/drawing/2014/main" id="{4B9552FC-26E3-4315-A51F-FA2C03BBEA71}"/>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1018">
                    <a:extLst>
                      <a:ext uri="{FF2B5EF4-FFF2-40B4-BE49-F238E27FC236}">
                        <a16:creationId xmlns:a16="http://schemas.microsoft.com/office/drawing/2014/main" id="{2AE7A758-0A21-4E0B-825F-1799FCDA1DEA}"/>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61" name="Oval 60">
                  <a:extLst>
                    <a:ext uri="{FF2B5EF4-FFF2-40B4-BE49-F238E27FC236}">
                      <a16:creationId xmlns:a16="http://schemas.microsoft.com/office/drawing/2014/main" id="{E94D4F3C-2B43-40BE-ABEB-2FDCEA67C751}"/>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B0082000-1982-4FA2-99B5-2C2E12861F45}"/>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15" name="Rectangle 14">
                  <a:extLst>
                    <a:ext uri="{FF2B5EF4-FFF2-40B4-BE49-F238E27FC236}">
                      <a16:creationId xmlns:a16="http://schemas.microsoft.com/office/drawing/2014/main" id="{2C9C461A-02F4-4667-987A-44F5A9C4B83E}"/>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68" name="Oval 67">
                  <a:extLst>
                    <a:ext uri="{FF2B5EF4-FFF2-40B4-BE49-F238E27FC236}">
                      <a16:creationId xmlns:a16="http://schemas.microsoft.com/office/drawing/2014/main" id="{4DF20BE8-AE44-47B7-BBC4-C93A8E5BBAA9}"/>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2" name="Group 71">
                  <a:extLst>
                    <a:ext uri="{FF2B5EF4-FFF2-40B4-BE49-F238E27FC236}">
                      <a16:creationId xmlns:a16="http://schemas.microsoft.com/office/drawing/2014/main" id="{E7F78D77-040E-471A-B9DF-B12F306D21AC}"/>
                    </a:ext>
                  </a:extLst>
                </p:cNvPr>
                <p:cNvGrpSpPr/>
                <p:nvPr/>
              </p:nvGrpSpPr>
              <p:grpSpPr>
                <a:xfrm>
                  <a:off x="7250303" y="2117876"/>
                  <a:ext cx="875080" cy="849308"/>
                  <a:chOff x="6440166" y="2807053"/>
                  <a:chExt cx="875080" cy="849308"/>
                </a:xfrm>
              </p:grpSpPr>
              <p:sp>
                <p:nvSpPr>
                  <p:cNvPr id="73" name="Oval 72">
                    <a:extLst>
                      <a:ext uri="{FF2B5EF4-FFF2-40B4-BE49-F238E27FC236}">
                        <a16:creationId xmlns:a16="http://schemas.microsoft.com/office/drawing/2014/main" id="{034EFFD8-1763-4369-A10C-DA2580A5DB81}"/>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FED2A86-2FE5-4471-8F10-5D0C4CC55C6F}"/>
                      </a:ext>
                    </a:extLst>
                  </p:cNvPr>
                  <p:cNvGrpSpPr/>
                  <p:nvPr/>
                </p:nvGrpSpPr>
                <p:grpSpPr>
                  <a:xfrm flipH="1">
                    <a:off x="6692591" y="3050655"/>
                    <a:ext cx="370227" cy="360482"/>
                    <a:chOff x="7659708" y="2518196"/>
                    <a:chExt cx="370227" cy="360482"/>
                  </a:xfrm>
                  <a:solidFill>
                    <a:schemeClr val="accent3"/>
                  </a:solidFill>
                </p:grpSpPr>
                <p:grpSp>
                  <p:nvGrpSpPr>
                    <p:cNvPr id="75" name="Group 74">
                      <a:extLst>
                        <a:ext uri="{FF2B5EF4-FFF2-40B4-BE49-F238E27FC236}">
                          <a16:creationId xmlns:a16="http://schemas.microsoft.com/office/drawing/2014/main" id="{0A73F205-0E6F-45F3-84B1-0D51F36FF468}"/>
                        </a:ext>
                      </a:extLst>
                    </p:cNvPr>
                    <p:cNvGrpSpPr/>
                    <p:nvPr/>
                  </p:nvGrpSpPr>
                  <p:grpSpPr>
                    <a:xfrm>
                      <a:off x="7659708" y="2518196"/>
                      <a:ext cx="370227" cy="91440"/>
                      <a:chOff x="7913689" y="2368341"/>
                      <a:chExt cx="370227" cy="91440"/>
                    </a:xfrm>
                    <a:grpFill/>
                  </p:grpSpPr>
                  <p:sp>
                    <p:nvSpPr>
                      <p:cNvPr id="90" name="Rectangle 89">
                        <a:extLst>
                          <a:ext uri="{FF2B5EF4-FFF2-40B4-BE49-F238E27FC236}">
                            <a16:creationId xmlns:a16="http://schemas.microsoft.com/office/drawing/2014/main" id="{2E29130A-688D-4902-8B74-E3BF482DAA07}"/>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C61C69A-4DC4-48E4-86DD-135305788673}"/>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BE900AD-BE85-424C-85D9-099F086FD3A0}"/>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2589D6F2-5433-40B9-AAE2-1966637ACCCB}"/>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14CBB2B9-B095-4D32-88E3-A5F380B45AD5}"/>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3DED26DA-1676-44A0-9949-9CEE9E0F70D6}"/>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19618CB-75CC-4861-9DA3-B14EBE829EB1}"/>
                        </a:ext>
                      </a:extLst>
                    </p:cNvPr>
                    <p:cNvGrpSpPr/>
                    <p:nvPr/>
                  </p:nvGrpSpPr>
                  <p:grpSpPr>
                    <a:xfrm flipH="1">
                      <a:off x="7659708" y="2652717"/>
                      <a:ext cx="370227" cy="91440"/>
                      <a:chOff x="7913689" y="2470417"/>
                      <a:chExt cx="370227" cy="91440"/>
                    </a:xfrm>
                    <a:grpFill/>
                  </p:grpSpPr>
                  <p:sp>
                    <p:nvSpPr>
                      <p:cNvPr id="84" name="Rectangle 83">
                        <a:extLst>
                          <a:ext uri="{FF2B5EF4-FFF2-40B4-BE49-F238E27FC236}">
                            <a16:creationId xmlns:a16="http://schemas.microsoft.com/office/drawing/2014/main" id="{7AD9AB0F-45F7-4980-8D5B-7431927E3346}"/>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3364F47-EEA4-4B5E-80A4-5FDFEB522309}"/>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FEF4FCD7-9138-412F-8214-1EC002F9F725}"/>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449AB344-95E0-49D0-977B-271A473353FB}"/>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781E179-53A3-4D09-9B3C-1FC55346CA54}"/>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5BC525B-6FC2-4CAB-8DEA-245A6962DD93}"/>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D79F1657-9D25-48C9-9014-9D788EC82ADA}"/>
                        </a:ext>
                      </a:extLst>
                    </p:cNvPr>
                    <p:cNvGrpSpPr/>
                    <p:nvPr/>
                  </p:nvGrpSpPr>
                  <p:grpSpPr>
                    <a:xfrm>
                      <a:off x="7659708" y="2787238"/>
                      <a:ext cx="370227" cy="91440"/>
                      <a:chOff x="7913689" y="2637383"/>
                      <a:chExt cx="370227" cy="91440"/>
                    </a:xfrm>
                    <a:grpFill/>
                  </p:grpSpPr>
                  <p:sp>
                    <p:nvSpPr>
                      <p:cNvPr id="78" name="Rectangle 77">
                        <a:extLst>
                          <a:ext uri="{FF2B5EF4-FFF2-40B4-BE49-F238E27FC236}">
                            <a16:creationId xmlns:a16="http://schemas.microsoft.com/office/drawing/2014/main" id="{EC25AF85-40EB-4A4D-AAB4-0B6FE652CBB7}"/>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9630B28-0F97-4772-A58B-370BE094599F}"/>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0998DE40-31FC-4906-BFB2-A96C07F92E18}"/>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170179F3-0ED7-4E70-93A7-FEB717837D61}"/>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53171E-82CA-412F-B97B-37CE98752037}"/>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1770212E-9153-4060-8292-005A22C8553A}"/>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69" name="Group 168">
                  <a:extLst>
                    <a:ext uri="{FF2B5EF4-FFF2-40B4-BE49-F238E27FC236}">
                      <a16:creationId xmlns:a16="http://schemas.microsoft.com/office/drawing/2014/main" id="{32A284BF-B68F-4C55-BE6E-6E160E204666}"/>
                    </a:ext>
                  </a:extLst>
                </p:cNvPr>
                <p:cNvGrpSpPr/>
                <p:nvPr/>
              </p:nvGrpSpPr>
              <p:grpSpPr>
                <a:xfrm>
                  <a:off x="825266" y="2302925"/>
                  <a:ext cx="483673" cy="458242"/>
                  <a:chOff x="851936" y="2302925"/>
                  <a:chExt cx="483673" cy="458242"/>
                </a:xfrm>
              </p:grpSpPr>
              <p:sp>
                <p:nvSpPr>
                  <p:cNvPr id="47" name="AutoShape 112">
                    <a:extLst>
                      <a:ext uri="{FF2B5EF4-FFF2-40B4-BE49-F238E27FC236}">
                        <a16:creationId xmlns:a16="http://schemas.microsoft.com/office/drawing/2014/main" id="{F2202146-0ADC-4D54-96B3-6293F5F061F9}"/>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3DE06DCB-AC34-4379-B2E2-98720CC32A8C}"/>
                      </a:ext>
                    </a:extLst>
                  </p:cNvPr>
                  <p:cNvGrpSpPr/>
                  <p:nvPr/>
                </p:nvGrpSpPr>
                <p:grpSpPr>
                  <a:xfrm>
                    <a:off x="1047047" y="2428226"/>
                    <a:ext cx="150360" cy="152150"/>
                    <a:chOff x="1047047" y="2428226"/>
                    <a:chExt cx="150360" cy="152150"/>
                  </a:xfrm>
                </p:grpSpPr>
                <p:sp>
                  <p:nvSpPr>
                    <p:cNvPr id="50" name="Freeform 116">
                      <a:extLst>
                        <a:ext uri="{FF2B5EF4-FFF2-40B4-BE49-F238E27FC236}">
                          <a16:creationId xmlns:a16="http://schemas.microsoft.com/office/drawing/2014/main" id="{A7B85178-8E4A-4F72-B72E-DD713420B8D1}"/>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 name="Freeform 117">
                      <a:extLst>
                        <a:ext uri="{FF2B5EF4-FFF2-40B4-BE49-F238E27FC236}">
                          <a16:creationId xmlns:a16="http://schemas.microsoft.com/office/drawing/2014/main" id="{F3EC81A2-BA94-4C1E-B256-1DF22B5AB789}"/>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 name="Freeform 118">
                      <a:extLst>
                        <a:ext uri="{FF2B5EF4-FFF2-40B4-BE49-F238E27FC236}">
                          <a16:creationId xmlns:a16="http://schemas.microsoft.com/office/drawing/2014/main" id="{AAA8E13E-E79C-448B-83E4-83646D976671}"/>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 name="Freeform 119">
                      <a:extLst>
                        <a:ext uri="{FF2B5EF4-FFF2-40B4-BE49-F238E27FC236}">
                          <a16:creationId xmlns:a16="http://schemas.microsoft.com/office/drawing/2014/main" id="{64C49AC0-BE72-42FC-8CF7-DA5643FDB66A}"/>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7" name="Devices3_EA6C" title="Icon of a cellphone in front of a monitor">
                    <a:extLst>
                      <a:ext uri="{FF2B5EF4-FFF2-40B4-BE49-F238E27FC236}">
                        <a16:creationId xmlns:a16="http://schemas.microsoft.com/office/drawing/2014/main" id="{069CDA7E-A035-4BC0-AA85-41D62CCF471D}"/>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177" name="Group 176">
                  <a:extLst>
                    <a:ext uri="{FF2B5EF4-FFF2-40B4-BE49-F238E27FC236}">
                      <a16:creationId xmlns:a16="http://schemas.microsoft.com/office/drawing/2014/main" id="{0C682D71-EC74-448E-B475-A1CD9D647657}"/>
                    </a:ext>
                  </a:extLst>
                </p:cNvPr>
                <p:cNvGrpSpPr/>
                <p:nvPr/>
              </p:nvGrpSpPr>
              <p:grpSpPr>
                <a:xfrm>
                  <a:off x="2820198" y="2307648"/>
                  <a:ext cx="400522" cy="406878"/>
                  <a:chOff x="2152650" y="1756410"/>
                  <a:chExt cx="240029" cy="243840"/>
                </a:xfrm>
              </p:grpSpPr>
              <p:sp>
                <p:nvSpPr>
                  <p:cNvPr id="173" name="Freeform: Shape 172">
                    <a:extLst>
                      <a:ext uri="{FF2B5EF4-FFF2-40B4-BE49-F238E27FC236}">
                        <a16:creationId xmlns:a16="http://schemas.microsoft.com/office/drawing/2014/main" id="{B214222B-4141-44E5-A2AF-9005652CAD20}"/>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84CE5CC1-4E9E-4355-B0B5-57A4D3A436A9}"/>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A65372B-DB38-4AF1-B653-F5B82FFEE38D}"/>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178" name="server" title="Icon of a server tower">
                  <a:extLst>
                    <a:ext uri="{FF2B5EF4-FFF2-40B4-BE49-F238E27FC236}">
                      <a16:creationId xmlns:a16="http://schemas.microsoft.com/office/drawing/2014/main" id="{CB32955B-C27B-45E3-AB46-B3442CAB7AB7}"/>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9" name="chip" title="Icon of a computer chip">
                  <a:extLst>
                    <a:ext uri="{FF2B5EF4-FFF2-40B4-BE49-F238E27FC236}">
                      <a16:creationId xmlns:a16="http://schemas.microsoft.com/office/drawing/2014/main" id="{E9CC0061-8174-42A4-902C-CB1EEFB54720}"/>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86" name="Database_EFC7" title="Icon of a cylinder">
                  <a:extLst>
                    <a:ext uri="{FF2B5EF4-FFF2-40B4-BE49-F238E27FC236}">
                      <a16:creationId xmlns:a16="http://schemas.microsoft.com/office/drawing/2014/main" id="{BEE01882-FB30-45CE-A27D-8515C14016C8}"/>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6" name="Processing_E9F5" title="Icon of two interlocked gears">
                  <a:extLst>
                    <a:ext uri="{FF2B5EF4-FFF2-40B4-BE49-F238E27FC236}">
                      <a16:creationId xmlns:a16="http://schemas.microsoft.com/office/drawing/2014/main" id="{6D9C2F7F-9D05-45EE-99C4-4CEBBCC66BFF}"/>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21" name="Group 20">
              <a:extLst>
                <a:ext uri="{FF2B5EF4-FFF2-40B4-BE49-F238E27FC236}">
                  <a16:creationId xmlns:a16="http://schemas.microsoft.com/office/drawing/2014/main" id="{A875DD7A-7131-40A8-8790-E9D6121A34AE}"/>
                </a:ext>
              </a:extLst>
            </p:cNvPr>
            <p:cNvGrpSpPr/>
            <p:nvPr/>
          </p:nvGrpSpPr>
          <p:grpSpPr>
            <a:xfrm>
              <a:off x="2691544" y="1516976"/>
              <a:ext cx="7031516" cy="3326410"/>
              <a:chOff x="1590197" y="1783585"/>
              <a:chExt cx="7036096" cy="3328576"/>
            </a:xfrm>
          </p:grpSpPr>
          <p:grpSp>
            <p:nvGrpSpPr>
              <p:cNvPr id="99" name="Group 98">
                <a:extLst>
                  <a:ext uri="{FF2B5EF4-FFF2-40B4-BE49-F238E27FC236}">
                    <a16:creationId xmlns:a16="http://schemas.microsoft.com/office/drawing/2014/main" id="{ABD9E7D7-C16C-4F48-B53A-03B1E522EA33}"/>
                  </a:ext>
                </a:extLst>
              </p:cNvPr>
              <p:cNvGrpSpPr/>
              <p:nvPr/>
            </p:nvGrpSpPr>
            <p:grpSpPr>
              <a:xfrm>
                <a:off x="1590197" y="2301908"/>
                <a:ext cx="411480" cy="411480"/>
                <a:chOff x="1525319" y="1976899"/>
                <a:chExt cx="865583" cy="665954"/>
              </a:xfrm>
            </p:grpSpPr>
            <p:sp>
              <p:nvSpPr>
                <p:cNvPr id="100" name="monitor">
                  <a:extLst>
                    <a:ext uri="{FF2B5EF4-FFF2-40B4-BE49-F238E27FC236}">
                      <a16:creationId xmlns:a16="http://schemas.microsoft.com/office/drawing/2014/main" id="{914866A8-C4AA-4ABD-8197-69102842D0AD}"/>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1" name="TextBox 100">
                  <a:extLst>
                    <a:ext uri="{FF2B5EF4-FFF2-40B4-BE49-F238E27FC236}">
                      <a16:creationId xmlns:a16="http://schemas.microsoft.com/office/drawing/2014/main" id="{5E9DB2EE-C297-42EC-9DE3-70ACAA39F7AB}"/>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96" name="Group 95">
                <a:extLst>
                  <a:ext uri="{FF2B5EF4-FFF2-40B4-BE49-F238E27FC236}">
                    <a16:creationId xmlns:a16="http://schemas.microsoft.com/office/drawing/2014/main" id="{51A4A30D-5878-4DE8-B18C-CF19AA72D9B3}"/>
                  </a:ext>
                </a:extLst>
              </p:cNvPr>
              <p:cNvGrpSpPr/>
              <p:nvPr/>
            </p:nvGrpSpPr>
            <p:grpSpPr>
              <a:xfrm>
                <a:off x="3547737" y="2352723"/>
                <a:ext cx="411480" cy="411480"/>
                <a:chOff x="3533647" y="2411267"/>
                <a:chExt cx="932004" cy="714281"/>
              </a:xfrm>
            </p:grpSpPr>
            <p:sp>
              <p:nvSpPr>
                <p:cNvPr id="97" name="monitor">
                  <a:extLst>
                    <a:ext uri="{FF2B5EF4-FFF2-40B4-BE49-F238E27FC236}">
                      <a16:creationId xmlns:a16="http://schemas.microsoft.com/office/drawing/2014/main" id="{6ADE9B05-2201-48BF-B039-9CCA1D8F53DF}"/>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8" name="TextBox 97">
                  <a:extLst>
                    <a:ext uri="{FF2B5EF4-FFF2-40B4-BE49-F238E27FC236}">
                      <a16:creationId xmlns:a16="http://schemas.microsoft.com/office/drawing/2014/main" id="{9316D93F-47F2-4EC6-AF2C-0F16B20BCAAD}"/>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20" name="Group 119">
                <a:extLst>
                  <a:ext uri="{FF2B5EF4-FFF2-40B4-BE49-F238E27FC236}">
                    <a16:creationId xmlns:a16="http://schemas.microsoft.com/office/drawing/2014/main" id="{60BD9417-8E4A-43AF-8BDD-E495333DF3C4}"/>
                  </a:ext>
                </a:extLst>
              </p:cNvPr>
              <p:cNvGrpSpPr/>
              <p:nvPr/>
            </p:nvGrpSpPr>
            <p:grpSpPr>
              <a:xfrm>
                <a:off x="4422350" y="4700681"/>
                <a:ext cx="411480" cy="411480"/>
                <a:chOff x="3156018" y="5427374"/>
                <a:chExt cx="666131" cy="510520"/>
              </a:xfrm>
            </p:grpSpPr>
            <p:sp>
              <p:nvSpPr>
                <p:cNvPr id="121" name="monitor">
                  <a:extLst>
                    <a:ext uri="{FF2B5EF4-FFF2-40B4-BE49-F238E27FC236}">
                      <a16:creationId xmlns:a16="http://schemas.microsoft.com/office/drawing/2014/main" id="{8389A431-316B-49D4-9E05-E6250A23DB20}"/>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2" name="TextBox 121">
                  <a:extLst>
                    <a:ext uri="{FF2B5EF4-FFF2-40B4-BE49-F238E27FC236}">
                      <a16:creationId xmlns:a16="http://schemas.microsoft.com/office/drawing/2014/main" id="{D20E95C0-2D8A-4D3A-97F8-F25F6983CF9B}"/>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26" name="Group 125">
                <a:extLst>
                  <a:ext uri="{FF2B5EF4-FFF2-40B4-BE49-F238E27FC236}">
                    <a16:creationId xmlns:a16="http://schemas.microsoft.com/office/drawing/2014/main" id="{6D4E07EC-D6EE-485E-8D2F-BC8965FA6BDB}"/>
                  </a:ext>
                </a:extLst>
              </p:cNvPr>
              <p:cNvGrpSpPr/>
              <p:nvPr/>
            </p:nvGrpSpPr>
            <p:grpSpPr>
              <a:xfrm>
                <a:off x="4427341" y="4245087"/>
                <a:ext cx="411480" cy="411480"/>
                <a:chOff x="4718017" y="4787449"/>
                <a:chExt cx="666131" cy="510520"/>
              </a:xfrm>
            </p:grpSpPr>
            <p:sp>
              <p:nvSpPr>
                <p:cNvPr id="127" name="monitor">
                  <a:extLst>
                    <a:ext uri="{FF2B5EF4-FFF2-40B4-BE49-F238E27FC236}">
                      <a16:creationId xmlns:a16="http://schemas.microsoft.com/office/drawing/2014/main" id="{06CFA133-1A94-49D7-BBEA-C8DD7916F3F9}"/>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8" name="TextBox 127">
                  <a:extLst>
                    <a:ext uri="{FF2B5EF4-FFF2-40B4-BE49-F238E27FC236}">
                      <a16:creationId xmlns:a16="http://schemas.microsoft.com/office/drawing/2014/main" id="{F1377DF9-7CDC-4335-8DAD-F18D5560B8A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29" name="Group 128">
                <a:extLst>
                  <a:ext uri="{FF2B5EF4-FFF2-40B4-BE49-F238E27FC236}">
                    <a16:creationId xmlns:a16="http://schemas.microsoft.com/office/drawing/2014/main" id="{2B220850-34FA-4106-A6F9-47547C5E770D}"/>
                  </a:ext>
                </a:extLst>
              </p:cNvPr>
              <p:cNvGrpSpPr/>
              <p:nvPr/>
            </p:nvGrpSpPr>
            <p:grpSpPr>
              <a:xfrm>
                <a:off x="3969640" y="4245087"/>
                <a:ext cx="411480" cy="411480"/>
                <a:chOff x="2942248" y="4787449"/>
                <a:chExt cx="666131" cy="510520"/>
              </a:xfrm>
            </p:grpSpPr>
            <p:sp>
              <p:nvSpPr>
                <p:cNvPr id="130" name="monitor">
                  <a:extLst>
                    <a:ext uri="{FF2B5EF4-FFF2-40B4-BE49-F238E27FC236}">
                      <a16:creationId xmlns:a16="http://schemas.microsoft.com/office/drawing/2014/main" id="{33D0E83B-8739-4AA9-9779-907577A8D75E}"/>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1" name="TextBox 130">
                  <a:extLst>
                    <a:ext uri="{FF2B5EF4-FFF2-40B4-BE49-F238E27FC236}">
                      <a16:creationId xmlns:a16="http://schemas.microsoft.com/office/drawing/2014/main" id="{E2830557-03BF-4B88-AD34-BE3F2C66EB9C}"/>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35" name="Group 134">
                <a:extLst>
                  <a:ext uri="{FF2B5EF4-FFF2-40B4-BE49-F238E27FC236}">
                    <a16:creationId xmlns:a16="http://schemas.microsoft.com/office/drawing/2014/main" id="{59AA7A0F-074F-49A0-9D21-9B6F6C58DB43}"/>
                  </a:ext>
                </a:extLst>
              </p:cNvPr>
              <p:cNvGrpSpPr/>
              <p:nvPr/>
            </p:nvGrpSpPr>
            <p:grpSpPr>
              <a:xfrm>
                <a:off x="3517286" y="4700681"/>
                <a:ext cx="411480" cy="411480"/>
                <a:chOff x="2201635" y="5432510"/>
                <a:chExt cx="666131" cy="510520"/>
              </a:xfrm>
            </p:grpSpPr>
            <p:sp>
              <p:nvSpPr>
                <p:cNvPr id="136" name="monitor">
                  <a:extLst>
                    <a:ext uri="{FF2B5EF4-FFF2-40B4-BE49-F238E27FC236}">
                      <a16:creationId xmlns:a16="http://schemas.microsoft.com/office/drawing/2014/main" id="{D235DA6F-F517-4438-9E1C-3824930086EF}"/>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7" name="TextBox 136">
                  <a:extLst>
                    <a:ext uri="{FF2B5EF4-FFF2-40B4-BE49-F238E27FC236}">
                      <a16:creationId xmlns:a16="http://schemas.microsoft.com/office/drawing/2014/main" id="{B2478242-1D51-470A-9D32-00892A319793}"/>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02" name="Group 101">
                <a:extLst>
                  <a:ext uri="{FF2B5EF4-FFF2-40B4-BE49-F238E27FC236}">
                    <a16:creationId xmlns:a16="http://schemas.microsoft.com/office/drawing/2014/main" id="{DBCEFC72-1BA4-4141-B4D5-62E632776F2F}"/>
                  </a:ext>
                </a:extLst>
              </p:cNvPr>
              <p:cNvGrpSpPr/>
              <p:nvPr/>
            </p:nvGrpSpPr>
            <p:grpSpPr>
              <a:xfrm>
                <a:off x="6139999" y="1783585"/>
                <a:ext cx="411480" cy="411480"/>
                <a:chOff x="5417654" y="1986000"/>
                <a:chExt cx="865582" cy="663377"/>
              </a:xfrm>
            </p:grpSpPr>
            <p:sp>
              <p:nvSpPr>
                <p:cNvPr id="103" name="monitor">
                  <a:extLst>
                    <a:ext uri="{FF2B5EF4-FFF2-40B4-BE49-F238E27FC236}">
                      <a16:creationId xmlns:a16="http://schemas.microsoft.com/office/drawing/2014/main" id="{AD629FD5-5800-4469-8616-B56F62D623C7}"/>
                    </a:ext>
                  </a:extLst>
                </p:cNvPr>
                <p:cNvSpPr>
                  <a:spLocks noChangeAspect="1" noEditPoints="1"/>
                </p:cNvSpPr>
                <p:nvPr/>
              </p:nvSpPr>
              <p:spPr bwMode="auto">
                <a:xfrm>
                  <a:off x="5417654" y="1986000"/>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19972034-B035-49BC-B621-3EC4FE62C2D2}"/>
                    </a:ext>
                  </a:extLst>
                </p:cNvPr>
                <p:cNvSpPr txBox="1"/>
                <p:nvPr/>
              </p:nvSpPr>
              <p:spPr>
                <a:xfrm>
                  <a:off x="5511331" y="2122635"/>
                  <a:ext cx="678224" cy="245567"/>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05" name="Group 104">
                <a:extLst>
                  <a:ext uri="{FF2B5EF4-FFF2-40B4-BE49-F238E27FC236}">
                    <a16:creationId xmlns:a16="http://schemas.microsoft.com/office/drawing/2014/main" id="{4E1D35DE-2D9A-4E54-96A5-626A785E8813}"/>
                  </a:ext>
                </a:extLst>
              </p:cNvPr>
              <p:cNvGrpSpPr/>
              <p:nvPr/>
            </p:nvGrpSpPr>
            <p:grpSpPr>
              <a:xfrm>
                <a:off x="6140059" y="2235017"/>
                <a:ext cx="411480" cy="411480"/>
                <a:chOff x="6594649" y="1985997"/>
                <a:chExt cx="865603" cy="663392"/>
              </a:xfrm>
            </p:grpSpPr>
            <p:sp>
              <p:nvSpPr>
                <p:cNvPr id="106" name="monitor">
                  <a:extLst>
                    <a:ext uri="{FF2B5EF4-FFF2-40B4-BE49-F238E27FC236}">
                      <a16:creationId xmlns:a16="http://schemas.microsoft.com/office/drawing/2014/main" id="{239552CF-E2FD-489F-AED9-5CB67175DF83}"/>
                    </a:ext>
                  </a:extLst>
                </p:cNvPr>
                <p:cNvSpPr>
                  <a:spLocks noChangeAspect="1" noEditPoints="1"/>
                </p:cNvSpPr>
                <p:nvPr/>
              </p:nvSpPr>
              <p:spPr bwMode="auto">
                <a:xfrm>
                  <a:off x="6594649"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7" name="TextBox 106">
                  <a:extLst>
                    <a:ext uri="{FF2B5EF4-FFF2-40B4-BE49-F238E27FC236}">
                      <a16:creationId xmlns:a16="http://schemas.microsoft.com/office/drawing/2014/main" id="{EBCFFE90-FF9C-49B3-A376-FAFA1E0DFE02}"/>
                    </a:ext>
                  </a:extLst>
                </p:cNvPr>
                <p:cNvSpPr txBox="1"/>
                <p:nvPr/>
              </p:nvSpPr>
              <p:spPr>
                <a:xfrm>
                  <a:off x="6774707" y="2122634"/>
                  <a:ext cx="529769" cy="24557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Dsv3</a:t>
                  </a:r>
                </a:p>
              </p:txBody>
            </p:sp>
          </p:grpSp>
          <p:grpSp>
            <p:nvGrpSpPr>
              <p:cNvPr id="132" name="Group 131">
                <a:extLst>
                  <a:ext uri="{FF2B5EF4-FFF2-40B4-BE49-F238E27FC236}">
                    <a16:creationId xmlns:a16="http://schemas.microsoft.com/office/drawing/2014/main" id="{F1287EE7-E5CF-4A1E-9685-364DC7872B64}"/>
                  </a:ext>
                </a:extLst>
              </p:cNvPr>
              <p:cNvGrpSpPr/>
              <p:nvPr/>
            </p:nvGrpSpPr>
            <p:grpSpPr>
              <a:xfrm>
                <a:off x="6149143" y="4629104"/>
                <a:ext cx="411480" cy="411480"/>
                <a:chOff x="5227177" y="5461615"/>
                <a:chExt cx="666131" cy="510520"/>
              </a:xfrm>
            </p:grpSpPr>
            <p:sp>
              <p:nvSpPr>
                <p:cNvPr id="133" name="monitor">
                  <a:extLst>
                    <a:ext uri="{FF2B5EF4-FFF2-40B4-BE49-F238E27FC236}">
                      <a16:creationId xmlns:a16="http://schemas.microsoft.com/office/drawing/2014/main" id="{608A6BF4-C322-494F-8206-A016BBA03FE1}"/>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4" name="TextBox 133">
                  <a:extLst>
                    <a:ext uri="{FF2B5EF4-FFF2-40B4-BE49-F238E27FC236}">
                      <a16:creationId xmlns:a16="http://schemas.microsoft.com/office/drawing/2014/main" id="{0E657495-7ED5-4BE6-95D5-5B205EF88E3B}"/>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38" name="Group 137">
                <a:extLst>
                  <a:ext uri="{FF2B5EF4-FFF2-40B4-BE49-F238E27FC236}">
                    <a16:creationId xmlns:a16="http://schemas.microsoft.com/office/drawing/2014/main" id="{31332CB9-3785-402D-9DBE-2B78EAF3C40D}"/>
                  </a:ext>
                </a:extLst>
              </p:cNvPr>
              <p:cNvGrpSpPr/>
              <p:nvPr/>
            </p:nvGrpSpPr>
            <p:grpSpPr>
              <a:xfrm>
                <a:off x="6145831" y="2689662"/>
                <a:ext cx="411480" cy="411480"/>
                <a:chOff x="5871941" y="3914062"/>
                <a:chExt cx="679504" cy="520766"/>
              </a:xfrm>
            </p:grpSpPr>
            <p:sp>
              <p:nvSpPr>
                <p:cNvPr id="139" name="monitor">
                  <a:extLst>
                    <a:ext uri="{FF2B5EF4-FFF2-40B4-BE49-F238E27FC236}">
                      <a16:creationId xmlns:a16="http://schemas.microsoft.com/office/drawing/2014/main" id="{A3223CE2-6C1E-4265-B474-9C2946A84DF1}"/>
                    </a:ext>
                  </a:extLst>
                </p:cNvPr>
                <p:cNvSpPr>
                  <a:spLocks noChangeAspect="1" noEditPoints="1"/>
                </p:cNvSpPr>
                <p:nvPr/>
              </p:nvSpPr>
              <p:spPr bwMode="auto">
                <a:xfrm>
                  <a:off x="5871941" y="3914062"/>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40" name="TextBox 139">
                  <a:extLst>
                    <a:ext uri="{FF2B5EF4-FFF2-40B4-BE49-F238E27FC236}">
                      <a16:creationId xmlns:a16="http://schemas.microsoft.com/office/drawing/2014/main" id="{88BCF1D9-B073-4D32-AD8A-158AA5B7C53A}"/>
                    </a:ext>
                  </a:extLst>
                </p:cNvPr>
                <p:cNvSpPr txBox="1"/>
                <p:nvPr/>
              </p:nvSpPr>
              <p:spPr>
                <a:xfrm>
                  <a:off x="5957308" y="4011057"/>
                  <a:ext cx="527126" cy="192775"/>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Ddsv4</a:t>
                  </a:r>
                </a:p>
              </p:txBody>
            </p:sp>
          </p:grpSp>
          <p:grpSp>
            <p:nvGrpSpPr>
              <p:cNvPr id="147" name="Group 146">
                <a:extLst>
                  <a:ext uri="{FF2B5EF4-FFF2-40B4-BE49-F238E27FC236}">
                    <a16:creationId xmlns:a16="http://schemas.microsoft.com/office/drawing/2014/main" id="{D944CFB7-FA71-432F-BE02-47FD0C8E947F}"/>
                  </a:ext>
                </a:extLst>
              </p:cNvPr>
              <p:cNvGrpSpPr/>
              <p:nvPr/>
            </p:nvGrpSpPr>
            <p:grpSpPr>
              <a:xfrm>
                <a:off x="6600072" y="4629104"/>
                <a:ext cx="411480" cy="411480"/>
                <a:chOff x="5239289" y="6140148"/>
                <a:chExt cx="666131" cy="510520"/>
              </a:xfrm>
            </p:grpSpPr>
            <p:sp>
              <p:nvSpPr>
                <p:cNvPr id="148" name="monitor">
                  <a:extLst>
                    <a:ext uri="{FF2B5EF4-FFF2-40B4-BE49-F238E27FC236}">
                      <a16:creationId xmlns:a16="http://schemas.microsoft.com/office/drawing/2014/main" id="{0D4B408D-F077-4452-B5B7-F0A172EAE40C}"/>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9" name="TextBox 148">
                  <a:extLst>
                    <a:ext uri="{FF2B5EF4-FFF2-40B4-BE49-F238E27FC236}">
                      <a16:creationId xmlns:a16="http://schemas.microsoft.com/office/drawing/2014/main" id="{9050DD7D-6D92-4A31-AF2B-F1ACDD55557E}"/>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11" name="Group 110">
                <a:extLst>
                  <a:ext uri="{FF2B5EF4-FFF2-40B4-BE49-F238E27FC236}">
                    <a16:creationId xmlns:a16="http://schemas.microsoft.com/office/drawing/2014/main" id="{D6B571A7-6722-4807-97DB-114229061F19}"/>
                  </a:ext>
                </a:extLst>
              </p:cNvPr>
              <p:cNvGrpSpPr/>
              <p:nvPr/>
            </p:nvGrpSpPr>
            <p:grpSpPr>
              <a:xfrm>
                <a:off x="8214813" y="2617918"/>
                <a:ext cx="411480" cy="411480"/>
                <a:chOff x="7916038" y="3973181"/>
                <a:chExt cx="666133" cy="510519"/>
              </a:xfrm>
            </p:grpSpPr>
            <p:sp>
              <p:nvSpPr>
                <p:cNvPr id="112" name="monitor">
                  <a:extLst>
                    <a:ext uri="{FF2B5EF4-FFF2-40B4-BE49-F238E27FC236}">
                      <a16:creationId xmlns:a16="http://schemas.microsoft.com/office/drawing/2014/main" id="{C134A56D-CC82-4652-9017-CB8507FAB8A3}"/>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13" name="TextBox 112">
                  <a:extLst>
                    <a:ext uri="{FF2B5EF4-FFF2-40B4-BE49-F238E27FC236}">
                      <a16:creationId xmlns:a16="http://schemas.microsoft.com/office/drawing/2014/main" id="{6388A050-2384-43DA-A737-86376B738214}"/>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72" name="Group 171">
                <a:extLst>
                  <a:ext uri="{FF2B5EF4-FFF2-40B4-BE49-F238E27FC236}">
                    <a16:creationId xmlns:a16="http://schemas.microsoft.com/office/drawing/2014/main" id="{CB4BBB49-60CA-4486-8ACB-2F5E3055E5CD}"/>
                  </a:ext>
                </a:extLst>
              </p:cNvPr>
              <p:cNvGrpSpPr/>
              <p:nvPr/>
            </p:nvGrpSpPr>
            <p:grpSpPr>
              <a:xfrm>
                <a:off x="3969848" y="4700681"/>
                <a:ext cx="411480" cy="411480"/>
                <a:chOff x="3977404" y="4787449"/>
                <a:chExt cx="666131" cy="510520"/>
              </a:xfrm>
            </p:grpSpPr>
            <p:sp>
              <p:nvSpPr>
                <p:cNvPr id="192" name="monitor">
                  <a:extLst>
                    <a:ext uri="{FF2B5EF4-FFF2-40B4-BE49-F238E27FC236}">
                      <a16:creationId xmlns:a16="http://schemas.microsoft.com/office/drawing/2014/main" id="{2352EDEA-D4C7-4990-85DD-77508C35A42F}"/>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3" name="TextBox 192">
                  <a:extLst>
                    <a:ext uri="{FF2B5EF4-FFF2-40B4-BE49-F238E27FC236}">
                      <a16:creationId xmlns:a16="http://schemas.microsoft.com/office/drawing/2014/main" id="{C0647838-6627-4AB3-A44C-A3276BF6E443}"/>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27" name="Group 26">
              <a:extLst>
                <a:ext uri="{FF2B5EF4-FFF2-40B4-BE49-F238E27FC236}">
                  <a16:creationId xmlns:a16="http://schemas.microsoft.com/office/drawing/2014/main" id="{1B042901-813B-47CD-B22A-3F5FAE3AA32A}"/>
                </a:ext>
              </a:extLst>
            </p:cNvPr>
            <p:cNvGrpSpPr/>
            <p:nvPr/>
          </p:nvGrpSpPr>
          <p:grpSpPr>
            <a:xfrm>
              <a:off x="5070568" y="1516975"/>
              <a:ext cx="4642368" cy="3776156"/>
              <a:chOff x="3970770" y="1783584"/>
              <a:chExt cx="4645391" cy="3778615"/>
            </a:xfrm>
          </p:grpSpPr>
          <p:grpSp>
            <p:nvGrpSpPr>
              <p:cNvPr id="22" name="Group 21">
                <a:extLst>
                  <a:ext uri="{FF2B5EF4-FFF2-40B4-BE49-F238E27FC236}">
                    <a16:creationId xmlns:a16="http://schemas.microsoft.com/office/drawing/2014/main" id="{7CA29C77-AC6C-4B88-B7AD-0648087F9DE9}"/>
                  </a:ext>
                </a:extLst>
              </p:cNvPr>
              <p:cNvGrpSpPr/>
              <p:nvPr/>
            </p:nvGrpSpPr>
            <p:grpSpPr>
              <a:xfrm>
                <a:off x="6606576" y="1783584"/>
                <a:ext cx="411480" cy="411480"/>
                <a:chOff x="6606576" y="1783584"/>
                <a:chExt cx="411480" cy="411480"/>
              </a:xfrm>
            </p:grpSpPr>
            <p:sp>
              <p:nvSpPr>
                <p:cNvPr id="187" name="monitor">
                  <a:extLst>
                    <a:ext uri="{FF2B5EF4-FFF2-40B4-BE49-F238E27FC236}">
                      <a16:creationId xmlns:a16="http://schemas.microsoft.com/office/drawing/2014/main" id="{0B33433B-0FCD-4717-B970-129A804D35E0}"/>
                    </a:ext>
                  </a:extLst>
                </p:cNvPr>
                <p:cNvSpPr>
                  <a:spLocks noChangeAspect="1" noEditPoints="1"/>
                </p:cNvSpPr>
                <p:nvPr/>
              </p:nvSpPr>
              <p:spPr bwMode="auto">
                <a:xfrm>
                  <a:off x="6606576" y="178358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4" name="TextBox 193">
                  <a:extLst>
                    <a:ext uri="{FF2B5EF4-FFF2-40B4-BE49-F238E27FC236}">
                      <a16:creationId xmlns:a16="http://schemas.microsoft.com/office/drawing/2014/main" id="{CA516AA1-D76F-4B07-97CA-57A8BF203A0B}"/>
                    </a:ext>
                  </a:extLst>
                </p:cNvPr>
                <p:cNvSpPr txBox="1"/>
                <p:nvPr/>
              </p:nvSpPr>
              <p:spPr>
                <a:xfrm>
                  <a:off x="6641398" y="1868336"/>
                  <a:ext cx="328829"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Dasv4</a:t>
                  </a:r>
                </a:p>
              </p:txBody>
            </p:sp>
          </p:grpSp>
          <p:grpSp>
            <p:nvGrpSpPr>
              <p:cNvPr id="24" name="Group 23">
                <a:extLst>
                  <a:ext uri="{FF2B5EF4-FFF2-40B4-BE49-F238E27FC236}">
                    <a16:creationId xmlns:a16="http://schemas.microsoft.com/office/drawing/2014/main" id="{5D377B9B-FE4D-4572-AB03-43444925AA55}"/>
                  </a:ext>
                </a:extLst>
              </p:cNvPr>
              <p:cNvGrpSpPr/>
              <p:nvPr/>
            </p:nvGrpSpPr>
            <p:grpSpPr>
              <a:xfrm>
                <a:off x="3970770" y="5150719"/>
                <a:ext cx="411480" cy="411480"/>
                <a:chOff x="3970770" y="5150719"/>
                <a:chExt cx="411480" cy="411480"/>
              </a:xfrm>
            </p:grpSpPr>
            <p:sp>
              <p:nvSpPr>
                <p:cNvPr id="199" name="monitor">
                  <a:extLst>
                    <a:ext uri="{FF2B5EF4-FFF2-40B4-BE49-F238E27FC236}">
                      <a16:creationId xmlns:a16="http://schemas.microsoft.com/office/drawing/2014/main" id="{5F2A7D0B-1DC3-44F7-BB39-E4A5256864C2}"/>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0" name="TextBox 199">
                  <a:extLst>
                    <a:ext uri="{FF2B5EF4-FFF2-40B4-BE49-F238E27FC236}">
                      <a16:creationId xmlns:a16="http://schemas.microsoft.com/office/drawing/2014/main" id="{BEF22DAF-1FF4-4CF9-B726-62F6FAFB8EC7}"/>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25" name="Group 24">
                <a:extLst>
                  <a:ext uri="{FF2B5EF4-FFF2-40B4-BE49-F238E27FC236}">
                    <a16:creationId xmlns:a16="http://schemas.microsoft.com/office/drawing/2014/main" id="{7ACACA1A-3E17-4C53-95A7-473FD8502A5F}"/>
                  </a:ext>
                </a:extLst>
              </p:cNvPr>
              <p:cNvGrpSpPr/>
              <p:nvPr/>
            </p:nvGrpSpPr>
            <p:grpSpPr>
              <a:xfrm>
                <a:off x="6145831" y="5141154"/>
                <a:ext cx="411480" cy="411480"/>
                <a:chOff x="6145831" y="5141154"/>
                <a:chExt cx="411480" cy="411480"/>
              </a:xfrm>
            </p:grpSpPr>
            <p:sp>
              <p:nvSpPr>
                <p:cNvPr id="202" name="monitor">
                  <a:extLst>
                    <a:ext uri="{FF2B5EF4-FFF2-40B4-BE49-F238E27FC236}">
                      <a16:creationId xmlns:a16="http://schemas.microsoft.com/office/drawing/2014/main" id="{FEBD7BDE-A16D-4FBD-B177-D86F8B76CCEE}"/>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3" name="TextBox 202">
                  <a:extLst>
                    <a:ext uri="{FF2B5EF4-FFF2-40B4-BE49-F238E27FC236}">
                      <a16:creationId xmlns:a16="http://schemas.microsoft.com/office/drawing/2014/main" id="{E7510CFC-B68D-4748-B4DC-882F2BDF5BFE}"/>
                    </a:ext>
                  </a:extLst>
                </p:cNvPr>
                <p:cNvSpPr txBox="1"/>
                <p:nvPr/>
              </p:nvSpPr>
              <p:spPr>
                <a:xfrm>
                  <a:off x="6181544" y="5224321"/>
                  <a:ext cx="340058"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HBv2</a:t>
                  </a:r>
                </a:p>
              </p:txBody>
            </p:sp>
          </p:grpSp>
          <p:grpSp>
            <p:nvGrpSpPr>
              <p:cNvPr id="26" name="Group 25">
                <a:extLst>
                  <a:ext uri="{FF2B5EF4-FFF2-40B4-BE49-F238E27FC236}">
                    <a16:creationId xmlns:a16="http://schemas.microsoft.com/office/drawing/2014/main" id="{80F6452C-D093-4D3B-8D74-702DD58E38A0}"/>
                  </a:ext>
                </a:extLst>
              </p:cNvPr>
              <p:cNvGrpSpPr/>
              <p:nvPr/>
            </p:nvGrpSpPr>
            <p:grpSpPr>
              <a:xfrm>
                <a:off x="8204681" y="5059500"/>
                <a:ext cx="411480" cy="411480"/>
                <a:chOff x="8204681" y="5059500"/>
                <a:chExt cx="411480" cy="411480"/>
              </a:xfrm>
            </p:grpSpPr>
            <p:sp>
              <p:nvSpPr>
                <p:cNvPr id="205" name="monitor">
                  <a:extLst>
                    <a:ext uri="{FF2B5EF4-FFF2-40B4-BE49-F238E27FC236}">
                      <a16:creationId xmlns:a16="http://schemas.microsoft.com/office/drawing/2014/main" id="{A0B0B455-D2CD-4C8D-AAB2-329E815DE282}"/>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6" name="TextBox 205">
                  <a:extLst>
                    <a:ext uri="{FF2B5EF4-FFF2-40B4-BE49-F238E27FC236}">
                      <a16:creationId xmlns:a16="http://schemas.microsoft.com/office/drawing/2014/main" id="{618C1ACB-47CB-4F1C-BF0F-9AD5E9B5FC5C}"/>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Lsv2</a:t>
                  </a:r>
                </a:p>
              </p:txBody>
            </p:sp>
          </p:grpSp>
        </p:grpSp>
      </p:grpSp>
      <p:grpSp>
        <p:nvGrpSpPr>
          <p:cNvPr id="32" name="Group 31">
            <a:extLst>
              <a:ext uri="{FF2B5EF4-FFF2-40B4-BE49-F238E27FC236}">
                <a16:creationId xmlns:a16="http://schemas.microsoft.com/office/drawing/2014/main" id="{1124EC5A-F694-4010-81AE-B9EBA7BB943B}"/>
              </a:ext>
            </a:extLst>
          </p:cNvPr>
          <p:cNvGrpSpPr/>
          <p:nvPr/>
        </p:nvGrpSpPr>
        <p:grpSpPr>
          <a:xfrm>
            <a:off x="596103" y="3438086"/>
            <a:ext cx="1914968" cy="2735577"/>
            <a:chOff x="1936057" y="3349405"/>
            <a:chExt cx="1916216" cy="2737359"/>
          </a:xfrm>
        </p:grpSpPr>
        <p:sp>
          <p:nvSpPr>
            <p:cNvPr id="7" name="Rectangle: Rounded Corners 6">
              <a:extLst>
                <a:ext uri="{FF2B5EF4-FFF2-40B4-BE49-F238E27FC236}">
                  <a16:creationId xmlns:a16="http://schemas.microsoft.com/office/drawing/2014/main" id="{8241A1A2-A7A7-4744-A88D-AC95D988AF1D}"/>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610075-F961-4415-81C5-393EDEB9CBE3}"/>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35" name="Group 34">
            <a:extLst>
              <a:ext uri="{FF2B5EF4-FFF2-40B4-BE49-F238E27FC236}">
                <a16:creationId xmlns:a16="http://schemas.microsoft.com/office/drawing/2014/main" id="{8BADDEA0-4BF3-4719-A79D-799F7123CF81}"/>
              </a:ext>
            </a:extLst>
          </p:cNvPr>
          <p:cNvGrpSpPr/>
          <p:nvPr/>
        </p:nvGrpSpPr>
        <p:grpSpPr>
          <a:xfrm>
            <a:off x="7305456" y="3545187"/>
            <a:ext cx="1728398" cy="2671701"/>
            <a:chOff x="8514232" y="3260663"/>
            <a:chExt cx="1916216" cy="2869355"/>
          </a:xfrm>
        </p:grpSpPr>
        <p:sp>
          <p:nvSpPr>
            <p:cNvPr id="16" name="Rectangle: Rounded Corners 15">
              <a:extLst>
                <a:ext uri="{FF2B5EF4-FFF2-40B4-BE49-F238E27FC236}">
                  <a16:creationId xmlns:a16="http://schemas.microsoft.com/office/drawing/2014/main" id="{1328F246-A2D9-4386-96FB-C5F6CD235291}"/>
                </a:ext>
              </a:extLst>
            </p:cNvPr>
            <p:cNvSpPr/>
            <p:nvPr/>
          </p:nvSpPr>
          <p:spPr bwMode="auto">
            <a:xfrm>
              <a:off x="8514232" y="3820927"/>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8C9D8C1-11BB-4F31-B60B-D13A9F6DD48E}"/>
                </a:ext>
              </a:extLst>
            </p:cNvPr>
            <p:cNvSpPr/>
            <p:nvPr/>
          </p:nvSpPr>
          <p:spPr bwMode="auto">
            <a:xfrm>
              <a:off x="8549747" y="3260663"/>
              <a:ext cx="1880701" cy="578917"/>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Honorable mention (specialized workloads)</a:t>
              </a:r>
            </a:p>
          </p:txBody>
        </p:sp>
      </p:grpSp>
      <p:grpSp>
        <p:nvGrpSpPr>
          <p:cNvPr id="34" name="Group 33">
            <a:extLst>
              <a:ext uri="{FF2B5EF4-FFF2-40B4-BE49-F238E27FC236}">
                <a16:creationId xmlns:a16="http://schemas.microsoft.com/office/drawing/2014/main" id="{03CBACE5-0C07-4316-999E-70F71DF85AB0}"/>
              </a:ext>
            </a:extLst>
          </p:cNvPr>
          <p:cNvGrpSpPr/>
          <p:nvPr/>
        </p:nvGrpSpPr>
        <p:grpSpPr>
          <a:xfrm>
            <a:off x="4979621" y="1497535"/>
            <a:ext cx="2166800" cy="2792505"/>
            <a:chOff x="6408543" y="1397586"/>
            <a:chExt cx="2168212" cy="2817379"/>
          </a:xfrm>
        </p:grpSpPr>
        <p:sp>
          <p:nvSpPr>
            <p:cNvPr id="2" name="Rectangle: Rounded Corners 1">
              <a:extLst>
                <a:ext uri="{FF2B5EF4-FFF2-40B4-BE49-F238E27FC236}">
                  <a16:creationId xmlns:a16="http://schemas.microsoft.com/office/drawing/2014/main" id="{270DBF45-A7B6-47E4-A2BB-BCEFA537EDB7}"/>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884D7EA4-34B4-45E5-9B1D-54403143BF72}"/>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156" name="Group 155">
            <a:extLst>
              <a:ext uri="{FF2B5EF4-FFF2-40B4-BE49-F238E27FC236}">
                <a16:creationId xmlns:a16="http://schemas.microsoft.com/office/drawing/2014/main" id="{B75F02D8-5D2D-4085-8636-EF6098D2276C}"/>
              </a:ext>
            </a:extLst>
          </p:cNvPr>
          <p:cNvGrpSpPr/>
          <p:nvPr/>
        </p:nvGrpSpPr>
        <p:grpSpPr>
          <a:xfrm>
            <a:off x="1871007" y="4409164"/>
            <a:ext cx="599517" cy="591956"/>
            <a:chOff x="3213670" y="4320537"/>
            <a:chExt cx="599517" cy="591956"/>
          </a:xfrm>
        </p:grpSpPr>
        <p:grpSp>
          <p:nvGrpSpPr>
            <p:cNvPr id="155" name="Group 154">
              <a:extLst>
                <a:ext uri="{FF2B5EF4-FFF2-40B4-BE49-F238E27FC236}">
                  <a16:creationId xmlns:a16="http://schemas.microsoft.com/office/drawing/2014/main" id="{A33F3B72-6E9D-4C50-9C62-437D3CA9041E}"/>
                </a:ext>
              </a:extLst>
            </p:cNvPr>
            <p:cNvGrpSpPr/>
            <p:nvPr/>
          </p:nvGrpSpPr>
          <p:grpSpPr>
            <a:xfrm>
              <a:off x="3213670" y="4320537"/>
              <a:ext cx="599517" cy="591956"/>
              <a:chOff x="3213670" y="4320537"/>
              <a:chExt cx="599517" cy="591956"/>
            </a:xfrm>
          </p:grpSpPr>
          <p:sp>
            <p:nvSpPr>
              <p:cNvPr id="40" name="monitor">
                <a:extLst>
                  <a:ext uri="{FF2B5EF4-FFF2-40B4-BE49-F238E27FC236}">
                    <a16:creationId xmlns:a16="http://schemas.microsoft.com/office/drawing/2014/main" id="{05DFF586-8FDB-418C-850E-7473C89B3715}"/>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pic>
            <p:nvPicPr>
              <p:cNvPr id="48" name="Picture 2">
                <a:extLst>
                  <a:ext uri="{FF2B5EF4-FFF2-40B4-BE49-F238E27FC236}">
                    <a16:creationId xmlns:a16="http://schemas.microsoft.com/office/drawing/2014/main" id="{9F5C0371-32E6-45C2-AD56-6ED57B48A5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1883" y="4320537"/>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TextBox 45">
              <a:extLst>
                <a:ext uri="{FF2B5EF4-FFF2-40B4-BE49-F238E27FC236}">
                  <a16:creationId xmlns:a16="http://schemas.microsoft.com/office/drawing/2014/main" id="{492034D8-4676-4E2E-AF7B-FB49B6F8A61F}"/>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157" name="Group 156">
            <a:extLst>
              <a:ext uri="{FF2B5EF4-FFF2-40B4-BE49-F238E27FC236}">
                <a16:creationId xmlns:a16="http://schemas.microsoft.com/office/drawing/2014/main" id="{F6A15AA7-ACA3-411B-98D6-6F950EE50A10}"/>
              </a:ext>
            </a:extLst>
          </p:cNvPr>
          <p:cNvGrpSpPr/>
          <p:nvPr/>
        </p:nvGrpSpPr>
        <p:grpSpPr>
          <a:xfrm>
            <a:off x="1871038" y="4937034"/>
            <a:ext cx="604490" cy="569666"/>
            <a:chOff x="3213670" y="4837094"/>
            <a:chExt cx="604490" cy="569666"/>
          </a:xfrm>
        </p:grpSpPr>
        <p:sp>
          <p:nvSpPr>
            <p:cNvPr id="37" name="monitor">
              <a:extLst>
                <a:ext uri="{FF2B5EF4-FFF2-40B4-BE49-F238E27FC236}">
                  <a16:creationId xmlns:a16="http://schemas.microsoft.com/office/drawing/2014/main" id="{21ECC05B-2409-4D4C-AB7E-8E3532F8AC90}"/>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8" name="TextBox 37">
              <a:extLst>
                <a:ext uri="{FF2B5EF4-FFF2-40B4-BE49-F238E27FC236}">
                  <a16:creationId xmlns:a16="http://schemas.microsoft.com/office/drawing/2014/main" id="{0549BF1E-A3EC-4FDF-A366-1FACB4F571BE}"/>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pic>
          <p:nvPicPr>
            <p:cNvPr id="49" name="Picture 2">
              <a:extLst>
                <a:ext uri="{FF2B5EF4-FFF2-40B4-BE49-F238E27FC236}">
                  <a16:creationId xmlns:a16="http://schemas.microsoft.com/office/drawing/2014/main" id="{E9B35B72-0190-468D-88DE-24261E50BE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a:extLst>
              <a:ext uri="{FF2B5EF4-FFF2-40B4-BE49-F238E27FC236}">
                <a16:creationId xmlns:a16="http://schemas.microsoft.com/office/drawing/2014/main" id="{B03FA173-EA2C-4D72-95F2-C459AF8E7B0F}"/>
              </a:ext>
            </a:extLst>
          </p:cNvPr>
          <p:cNvGrpSpPr/>
          <p:nvPr/>
        </p:nvGrpSpPr>
        <p:grpSpPr>
          <a:xfrm>
            <a:off x="1367056" y="5047350"/>
            <a:ext cx="457200" cy="457200"/>
            <a:chOff x="2721114" y="4942998"/>
            <a:chExt cx="457200" cy="457200"/>
          </a:xfrm>
        </p:grpSpPr>
        <p:sp>
          <p:nvSpPr>
            <p:cNvPr id="56" name="monitor">
              <a:extLst>
                <a:ext uri="{FF2B5EF4-FFF2-40B4-BE49-F238E27FC236}">
                  <a16:creationId xmlns:a16="http://schemas.microsoft.com/office/drawing/2014/main" id="{33602875-1C4E-4C33-A39A-BC26914531EB}"/>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7" name="TextBox 56">
              <a:extLst>
                <a:ext uri="{FF2B5EF4-FFF2-40B4-BE49-F238E27FC236}">
                  <a16:creationId xmlns:a16="http://schemas.microsoft.com/office/drawing/2014/main" id="{73B839D9-FE7E-485A-9008-F9FCE45EA5D5}"/>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153" name="Group 152">
            <a:extLst>
              <a:ext uri="{FF2B5EF4-FFF2-40B4-BE49-F238E27FC236}">
                <a16:creationId xmlns:a16="http://schemas.microsoft.com/office/drawing/2014/main" id="{6FC224ED-99B2-4E0C-A8B5-065610083F0F}"/>
              </a:ext>
            </a:extLst>
          </p:cNvPr>
          <p:cNvGrpSpPr/>
          <p:nvPr/>
        </p:nvGrpSpPr>
        <p:grpSpPr>
          <a:xfrm>
            <a:off x="1367056" y="4548346"/>
            <a:ext cx="457200" cy="457200"/>
            <a:chOff x="2721114" y="4448081"/>
            <a:chExt cx="457200" cy="457200"/>
          </a:xfrm>
        </p:grpSpPr>
        <p:sp>
          <p:nvSpPr>
            <p:cNvPr id="63" name="monitor">
              <a:extLst>
                <a:ext uri="{FF2B5EF4-FFF2-40B4-BE49-F238E27FC236}">
                  <a16:creationId xmlns:a16="http://schemas.microsoft.com/office/drawing/2014/main" id="{C69482D1-EDC9-4CFC-B166-4A283A337F4A}"/>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64" name="TextBox 63">
              <a:extLst>
                <a:ext uri="{FF2B5EF4-FFF2-40B4-BE49-F238E27FC236}">
                  <a16:creationId xmlns:a16="http://schemas.microsoft.com/office/drawing/2014/main" id="{9F62C5C4-ACEB-4E69-85D7-0C404E3333AD}"/>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146" name="Group 145">
            <a:extLst>
              <a:ext uri="{FF2B5EF4-FFF2-40B4-BE49-F238E27FC236}">
                <a16:creationId xmlns:a16="http://schemas.microsoft.com/office/drawing/2014/main" id="{53EF9056-B778-4085-AEC0-D1CDC6AC9B05}"/>
              </a:ext>
            </a:extLst>
          </p:cNvPr>
          <p:cNvGrpSpPr/>
          <p:nvPr/>
        </p:nvGrpSpPr>
        <p:grpSpPr>
          <a:xfrm>
            <a:off x="1704371" y="4041635"/>
            <a:ext cx="457200" cy="457200"/>
            <a:chOff x="3035002" y="3965040"/>
            <a:chExt cx="457200" cy="457200"/>
          </a:xfrm>
        </p:grpSpPr>
        <p:sp>
          <p:nvSpPr>
            <p:cNvPr id="67" name="monitor">
              <a:extLst>
                <a:ext uri="{FF2B5EF4-FFF2-40B4-BE49-F238E27FC236}">
                  <a16:creationId xmlns:a16="http://schemas.microsoft.com/office/drawing/2014/main" id="{0594A676-DF2F-4B1B-AE9C-1EEDEDFB2CD0}"/>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69" name="TextBox 68">
              <a:extLst>
                <a:ext uri="{FF2B5EF4-FFF2-40B4-BE49-F238E27FC236}">
                  <a16:creationId xmlns:a16="http://schemas.microsoft.com/office/drawing/2014/main" id="{27639D48-A714-47B4-BD57-6D561362A056}"/>
                </a:ext>
              </a:extLst>
            </p:cNvPr>
            <p:cNvSpPr txBox="1"/>
            <p:nvPr/>
          </p:nvSpPr>
          <p:spPr>
            <a:xfrm>
              <a:off x="3124055" y="4091642"/>
              <a:ext cx="291748"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Edsv4</a:t>
              </a:r>
            </a:p>
          </p:txBody>
        </p:sp>
      </p:grpSp>
      <p:grpSp>
        <p:nvGrpSpPr>
          <p:cNvPr id="145" name="Group 144">
            <a:extLst>
              <a:ext uri="{FF2B5EF4-FFF2-40B4-BE49-F238E27FC236}">
                <a16:creationId xmlns:a16="http://schemas.microsoft.com/office/drawing/2014/main" id="{AD5A8DF4-671A-47C6-8037-8C218D57BCBA}"/>
              </a:ext>
            </a:extLst>
          </p:cNvPr>
          <p:cNvGrpSpPr/>
          <p:nvPr/>
        </p:nvGrpSpPr>
        <p:grpSpPr>
          <a:xfrm>
            <a:off x="1205924" y="4049932"/>
            <a:ext cx="457200" cy="457200"/>
            <a:chOff x="6826147" y="6356975"/>
            <a:chExt cx="457200" cy="457200"/>
          </a:xfrm>
        </p:grpSpPr>
        <p:sp>
          <p:nvSpPr>
            <p:cNvPr id="70" name="monitor">
              <a:extLst>
                <a:ext uri="{FF2B5EF4-FFF2-40B4-BE49-F238E27FC236}">
                  <a16:creationId xmlns:a16="http://schemas.microsoft.com/office/drawing/2014/main" id="{CF505224-9E62-4CD1-9B7E-E2331C5FA3D5}"/>
                </a:ext>
              </a:extLst>
            </p:cNvPr>
            <p:cNvSpPr>
              <a:spLocks noChangeAspect="1" noEditPoints="1"/>
            </p:cNvSpPr>
            <p:nvPr/>
          </p:nvSpPr>
          <p:spPr bwMode="auto">
            <a:xfrm>
              <a:off x="6826147" y="6356975"/>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1" name="TextBox 70">
              <a:extLst>
                <a:ext uri="{FF2B5EF4-FFF2-40B4-BE49-F238E27FC236}">
                  <a16:creationId xmlns:a16="http://schemas.microsoft.com/office/drawing/2014/main" id="{E36F4B1D-580A-487E-9CF4-5A7B257E5EB8}"/>
                </a:ext>
              </a:extLst>
            </p:cNvPr>
            <p:cNvSpPr txBox="1"/>
            <p:nvPr/>
          </p:nvSpPr>
          <p:spPr>
            <a:xfrm>
              <a:off x="6890439" y="6414985"/>
              <a:ext cx="32861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DSv2</a:t>
              </a:r>
            </a:p>
          </p:txBody>
        </p:sp>
        <p:sp>
          <p:nvSpPr>
            <p:cNvPr id="144" name="TextBox 143">
              <a:extLst>
                <a:ext uri="{FF2B5EF4-FFF2-40B4-BE49-F238E27FC236}">
                  <a16:creationId xmlns:a16="http://schemas.microsoft.com/office/drawing/2014/main" id="{BEDB095C-64CB-489E-858A-22156C1509A8}"/>
                </a:ext>
              </a:extLst>
            </p:cNvPr>
            <p:cNvSpPr txBox="1"/>
            <p:nvPr/>
          </p:nvSpPr>
          <p:spPr>
            <a:xfrm>
              <a:off x="6938668" y="6566927"/>
              <a:ext cx="224421"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11-15</a:t>
              </a:r>
            </a:p>
          </p:txBody>
        </p:sp>
      </p:grpSp>
      <p:grpSp>
        <p:nvGrpSpPr>
          <p:cNvPr id="212" name="Group 211">
            <a:extLst>
              <a:ext uri="{FF2B5EF4-FFF2-40B4-BE49-F238E27FC236}">
                <a16:creationId xmlns:a16="http://schemas.microsoft.com/office/drawing/2014/main" id="{37464EA5-A7F2-440C-BD3D-292E0BA70A9A}"/>
              </a:ext>
            </a:extLst>
          </p:cNvPr>
          <p:cNvGrpSpPr/>
          <p:nvPr/>
        </p:nvGrpSpPr>
        <p:grpSpPr>
          <a:xfrm>
            <a:off x="4195604" y="4859715"/>
            <a:ext cx="604490" cy="569666"/>
            <a:chOff x="3213670" y="4837094"/>
            <a:chExt cx="604490" cy="569666"/>
          </a:xfrm>
        </p:grpSpPr>
        <p:sp>
          <p:nvSpPr>
            <p:cNvPr id="213" name="monitor">
              <a:extLst>
                <a:ext uri="{FF2B5EF4-FFF2-40B4-BE49-F238E27FC236}">
                  <a16:creationId xmlns:a16="http://schemas.microsoft.com/office/drawing/2014/main" id="{D9C7DBB6-0C1C-456B-8F1A-B90B2EB23284}"/>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14" name="TextBox 213">
              <a:extLst>
                <a:ext uri="{FF2B5EF4-FFF2-40B4-BE49-F238E27FC236}">
                  <a16:creationId xmlns:a16="http://schemas.microsoft.com/office/drawing/2014/main" id="{32DC79E0-D39C-4989-8DB0-B12CA85C55D6}"/>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pic>
          <p:nvPicPr>
            <p:cNvPr id="215" name="Picture 2">
              <a:extLst>
                <a:ext uri="{FF2B5EF4-FFF2-40B4-BE49-F238E27FC236}">
                  <a16:creationId xmlns:a16="http://schemas.microsoft.com/office/drawing/2014/main" id="{789DFDCF-BCC4-4EBD-B338-F9814FBD31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monitor">
            <a:extLst>
              <a:ext uri="{FF2B5EF4-FFF2-40B4-BE49-F238E27FC236}">
                <a16:creationId xmlns:a16="http://schemas.microsoft.com/office/drawing/2014/main" id="{DC81F6B4-859D-4D35-A201-CA7F3F6CAFAA}"/>
              </a:ext>
            </a:extLst>
          </p:cNvPr>
          <p:cNvSpPr>
            <a:spLocks noChangeAspect="1" noEditPoints="1"/>
          </p:cNvSpPr>
          <p:nvPr/>
        </p:nvSpPr>
        <p:spPr bwMode="auto">
          <a:xfrm>
            <a:off x="6355495" y="496598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8" name="TextBox 217">
            <a:extLst>
              <a:ext uri="{FF2B5EF4-FFF2-40B4-BE49-F238E27FC236}">
                <a16:creationId xmlns:a16="http://schemas.microsoft.com/office/drawing/2014/main" id="{E7B43CF4-DEA5-4361-B652-7E30CFED59F1}"/>
              </a:ext>
            </a:extLst>
          </p:cNvPr>
          <p:cNvSpPr txBox="1"/>
          <p:nvPr/>
        </p:nvSpPr>
        <p:spPr>
          <a:xfrm>
            <a:off x="6464921" y="5049101"/>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220" name="Picture 2">
            <a:extLst>
              <a:ext uri="{FF2B5EF4-FFF2-40B4-BE49-F238E27FC236}">
                <a16:creationId xmlns:a16="http://schemas.microsoft.com/office/drawing/2014/main" id="{BA23691B-3A33-42A2-89B9-A2C502476F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7896" y="4831940"/>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a:extLst>
              <a:ext uri="{FF2B5EF4-FFF2-40B4-BE49-F238E27FC236}">
                <a16:creationId xmlns:a16="http://schemas.microsoft.com/office/drawing/2014/main" id="{B8ECFA55-0FE8-490B-BF14-6BA87A33D004}"/>
              </a:ext>
            </a:extLst>
          </p:cNvPr>
          <p:cNvGrpSpPr/>
          <p:nvPr/>
        </p:nvGrpSpPr>
        <p:grpSpPr>
          <a:xfrm>
            <a:off x="4624332" y="4194686"/>
            <a:ext cx="604490" cy="569666"/>
            <a:chOff x="3213670" y="4837094"/>
            <a:chExt cx="604490" cy="569666"/>
          </a:xfrm>
        </p:grpSpPr>
        <p:sp>
          <p:nvSpPr>
            <p:cNvPr id="165" name="monitor">
              <a:extLst>
                <a:ext uri="{FF2B5EF4-FFF2-40B4-BE49-F238E27FC236}">
                  <a16:creationId xmlns:a16="http://schemas.microsoft.com/office/drawing/2014/main" id="{A2843AD3-5277-4D64-9552-98E842BC725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70" name="TextBox 169">
              <a:extLst>
                <a:ext uri="{FF2B5EF4-FFF2-40B4-BE49-F238E27FC236}">
                  <a16:creationId xmlns:a16="http://schemas.microsoft.com/office/drawing/2014/main" id="{DF03DE59-B9CA-4E22-B3D4-D245FC656CE2}"/>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pic>
          <p:nvPicPr>
            <p:cNvPr id="171" name="Picture 2">
              <a:extLst>
                <a:ext uri="{FF2B5EF4-FFF2-40B4-BE49-F238E27FC236}">
                  <a16:creationId xmlns:a16="http://schemas.microsoft.com/office/drawing/2014/main" id="{3A048D81-F63D-400B-9173-4D3AB74F6A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monitor">
            <a:extLst>
              <a:ext uri="{FF2B5EF4-FFF2-40B4-BE49-F238E27FC236}">
                <a16:creationId xmlns:a16="http://schemas.microsoft.com/office/drawing/2014/main" id="{91CD896D-FC3D-4BBD-825F-D689297AFD1F}"/>
              </a:ext>
            </a:extLst>
          </p:cNvPr>
          <p:cNvSpPr>
            <a:spLocks noChangeAspect="1" noEditPoints="1"/>
          </p:cNvSpPr>
          <p:nvPr/>
        </p:nvSpPr>
        <p:spPr bwMode="auto">
          <a:xfrm>
            <a:off x="3272742" y="4065536"/>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48261D9E-EC36-45FB-BA2F-EE74A9D67F4B}"/>
              </a:ext>
            </a:extLst>
          </p:cNvPr>
          <p:cNvSpPr txBox="1"/>
          <p:nvPr/>
        </p:nvSpPr>
        <p:spPr>
          <a:xfrm>
            <a:off x="3380570" y="4148648"/>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4430" y="1627909"/>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44524" y="4270235"/>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4"/>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771693" y="5504550"/>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5"/>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31366" y="2885655"/>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6"/>
                                        </p:tgtEl>
                                        <p:attrNameLst>
                                          <p:attrName>style.visibility</p:attrName>
                                        </p:attrNameLst>
                                      </p:cBhvr>
                                      <p:to>
                                        <p:strVal val="visible"/>
                                      </p:to>
                                    </p:set>
                                    <p:animEffect transition="in" filter="fade">
                                      <p:cBhvr>
                                        <p:cTn id="11" dur="500"/>
                                        <p:tgtEl>
                                          <p:spTgt spid="156"/>
                                        </p:tgtEl>
                                      </p:cBhvr>
                                    </p:animEffect>
                                  </p:childTnLst>
                                </p:cTn>
                              </p:par>
                              <p:par>
                                <p:cTn id="12" presetID="10" presetClass="entr" presetSubtype="0" fill="hold" nodeType="withEffect">
                                  <p:stCondLst>
                                    <p:cond delay="0"/>
                                  </p:stCondLst>
                                  <p:childTnLst>
                                    <p:set>
                                      <p:cBhvr>
                                        <p:cTn id="13" dur="1" fill="hold">
                                          <p:stCondLst>
                                            <p:cond delay="0"/>
                                          </p:stCondLst>
                                        </p:cTn>
                                        <p:tgtEl>
                                          <p:spTgt spid="157"/>
                                        </p:tgtEl>
                                        <p:attrNameLst>
                                          <p:attrName>style.visibility</p:attrName>
                                        </p:attrNameLst>
                                      </p:cBhvr>
                                      <p:to>
                                        <p:strVal val="visible"/>
                                      </p:to>
                                    </p:set>
                                    <p:animEffect transition="in" filter="fade">
                                      <p:cBhvr>
                                        <p:cTn id="14" dur="500"/>
                                        <p:tgtEl>
                                          <p:spTgt spid="15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268064"/>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5262979"/>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1 – Introduction to Azure (30 mins)</a:t>
            </a:r>
          </a:p>
          <a:p>
            <a:pPr marL="914383" lvl="1" indent="-457200" fontAlgn="ctr">
              <a:buFont typeface="Arial" panose="020B0604020202020204" pitchFamily="34" charset="0"/>
              <a:buChar char="•"/>
            </a:pPr>
            <a:r>
              <a:rPr lang="en-US" sz="2400" dirty="0">
                <a:latin typeface="Calibri" panose="020F0502020204030204" pitchFamily="34" charset="0"/>
              </a:rPr>
              <a:t>8:45am – 9:15am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2 – Azure SQL Fundamentals (30 mins)</a:t>
            </a:r>
          </a:p>
          <a:p>
            <a:pPr marL="914383" lvl="1" indent="-457200" fontAlgn="ctr">
              <a:buFont typeface="Arial" panose="020B0604020202020204" pitchFamily="34" charset="0"/>
              <a:buChar char="•"/>
            </a:pPr>
            <a:r>
              <a:rPr lang="en-US" sz="2400" dirty="0">
                <a:latin typeface="Calibri" panose="020F0502020204030204" pitchFamily="34" charset="0"/>
              </a:rPr>
              <a:t>9:15am – 9:45am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3 – Deploy SQL Server on Azure Virtual Machine (60 mins)</a:t>
            </a:r>
          </a:p>
          <a:p>
            <a:pPr marL="914383" lvl="1" indent="-457200" fontAlgn="ctr">
              <a:buFont typeface="Arial" panose="020B0604020202020204" pitchFamily="34" charset="0"/>
              <a:buChar char="•"/>
            </a:pPr>
            <a:r>
              <a:rPr lang="en-US" sz="2400" dirty="0">
                <a:latin typeface="Calibri" panose="020F0502020204030204" pitchFamily="34" charset="0"/>
              </a:rPr>
              <a:t>9:45am – 10:15am presentation</a:t>
            </a:r>
          </a:p>
          <a:p>
            <a:pPr marL="914383" lvl="1" indent="-457200" fontAlgn="ctr">
              <a:buFont typeface="Arial" panose="020B0604020202020204" pitchFamily="34" charset="0"/>
              <a:buChar char="•"/>
            </a:pPr>
            <a:r>
              <a:rPr lang="en-US" sz="2400" dirty="0">
                <a:latin typeface="Calibri" panose="020F0502020204030204" pitchFamily="34" charset="0"/>
              </a:rPr>
              <a:t>10:15am – 10:30am (LAB)</a:t>
            </a:r>
          </a:p>
          <a:p>
            <a:pPr marL="457200" indent="-457200" fontAlgn="ctr">
              <a:buFont typeface="Arial" panose="020B0604020202020204" pitchFamily="34" charset="0"/>
              <a:buChar char="•"/>
            </a:pPr>
            <a:r>
              <a:rPr lang="en-US" sz="2400" dirty="0">
                <a:latin typeface="Calibri" panose="020F0502020204030204" pitchFamily="34" charset="0"/>
              </a:rPr>
              <a:t>Break</a:t>
            </a:r>
          </a:p>
          <a:p>
            <a:pPr marL="914383" lvl="1" indent="-457200" fontAlgn="ctr">
              <a:buFont typeface="Arial" panose="020B0604020202020204" pitchFamily="34" charset="0"/>
              <a:buChar char="•"/>
            </a:pPr>
            <a:r>
              <a:rPr lang="en-US" sz="2400" dirty="0">
                <a:latin typeface="Calibri" panose="020F0502020204030204" pitchFamily="34" charset="0"/>
              </a:rPr>
              <a:t>10:30am – 10:45am</a:t>
            </a:r>
          </a:p>
          <a:p>
            <a:pPr marL="457200" indent="-457200" fontAlgn="ctr">
              <a:buFont typeface="Arial" panose="020B0604020202020204" pitchFamily="34" charset="0"/>
              <a:buChar char="•"/>
            </a:pPr>
            <a:r>
              <a:rPr lang="en-US" sz="2400" dirty="0">
                <a:latin typeface="Calibri" panose="020F0502020204030204" pitchFamily="34" charset="0"/>
              </a:rPr>
              <a:t>Module 3 – continued</a:t>
            </a:r>
          </a:p>
          <a:p>
            <a:pPr marL="914383" lvl="1" indent="-457200" fontAlgn="ctr">
              <a:buFont typeface="Arial" panose="020B0604020202020204" pitchFamily="34" charset="0"/>
              <a:buChar char="•"/>
            </a:pPr>
            <a:r>
              <a:rPr lang="en-US" sz="2400" dirty="0">
                <a:latin typeface="Calibri" panose="020F0502020204030204" pitchFamily="34" charset="0"/>
              </a:rPr>
              <a:t>10:45am – 11:00am (LAB continued)</a:t>
            </a:r>
          </a:p>
          <a:p>
            <a:pPr marL="457200" indent="-457200" fontAlgn="ctr">
              <a:buFont typeface="Arial" panose="020B0604020202020204" pitchFamily="34" charset="0"/>
              <a:buChar char="•"/>
            </a:pPr>
            <a:r>
              <a:rPr lang="en-US" sz="2400" dirty="0">
                <a:latin typeface="Calibri" panose="020F0502020204030204" pitchFamily="34" charset="0"/>
              </a:rPr>
              <a:t>Module 4 – Manage and Optimize SQL Server on Azure Virtual Machine (45 mins)</a:t>
            </a:r>
          </a:p>
          <a:p>
            <a:pPr marL="914383" lvl="1" indent="-457200" fontAlgn="ctr">
              <a:buFont typeface="Arial" panose="020B0604020202020204" pitchFamily="34" charset="0"/>
              <a:buChar char="•"/>
            </a:pPr>
            <a:r>
              <a:rPr lang="en-US" sz="2400" dirty="0">
                <a:latin typeface="Calibri" panose="020F0502020204030204" pitchFamily="34" charset="0"/>
              </a:rPr>
              <a:t>11:00am – 11:20am presentation</a:t>
            </a:r>
          </a:p>
          <a:p>
            <a:pPr marL="914383" lvl="1" indent="-457200" fontAlgn="ctr">
              <a:buFont typeface="Arial" panose="020B0604020202020204" pitchFamily="34" charset="0"/>
              <a:buChar char="•"/>
            </a:pPr>
            <a:r>
              <a:rPr lang="en-US" sz="2400" dirty="0">
                <a:latin typeface="Calibri" panose="020F0502020204030204" pitchFamily="34" charset="0"/>
              </a:rPr>
              <a:t>11:20am – 11:45am (LAB)</a:t>
            </a:r>
          </a:p>
        </p:txBody>
      </p:sp>
    </p:spTree>
    <p:extLst>
      <p:ext uri="{BB962C8B-B14F-4D97-AF65-F5344CB8AC3E}">
        <p14:creationId xmlns:p14="http://schemas.microsoft.com/office/powerpoint/2010/main" val="336203867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4893647"/>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sub-second latency requirements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059668"/>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animEffect transition="in" filter="fade">
                                      <p:cBhvr>
                                        <p:cTn id="45" dur="500"/>
                                        <p:tgtEl>
                                          <p:spTgt spid="4">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dirty="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850582" cy="45805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974523" y="2337954"/>
            <a:ext cx="1901536" cy="69619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5017275" y="1672474"/>
            <a:ext cx="2157450" cy="615553"/>
          </a:xfrm>
          <a:prstGeom prst="rect">
            <a:avLst/>
          </a:prstGeom>
          <a:noFill/>
        </p:spPr>
        <p:txBody>
          <a:bodyPr wrap="none" lIns="0" tIns="0" rIns="0" bIns="0" rtlCol="0">
            <a:spAutoFit/>
          </a:bodyPr>
          <a:lstStyle/>
          <a:p>
            <a:pPr algn="ctr"/>
            <a:r>
              <a:rPr lang="en-US" sz="2000" dirty="0"/>
              <a:t>Use this region for </a:t>
            </a:r>
          </a:p>
          <a:p>
            <a:pPr algn="ctr"/>
            <a:r>
              <a:rPr lang="en-US" sz="2000" dirty="0"/>
              <a:t>deployment</a:t>
            </a:r>
          </a:p>
        </p:txBody>
      </p:sp>
      <p:sp>
        <p:nvSpPr>
          <p:cNvPr id="11" name="TextBox 10">
            <a:extLst>
              <a:ext uri="{FF2B5EF4-FFF2-40B4-BE49-F238E27FC236}">
                <a16:creationId xmlns:a16="http://schemas.microsoft.com/office/drawing/2014/main" id="{92C335AC-8637-9FBD-7EB5-9E186F94CBF2}"/>
              </a:ext>
            </a:extLst>
          </p:cNvPr>
          <p:cNvSpPr txBox="1"/>
          <p:nvPr/>
        </p:nvSpPr>
        <p:spPr>
          <a:xfrm>
            <a:off x="2130136" y="5548746"/>
            <a:ext cx="8199552" cy="923330"/>
          </a:xfrm>
          <a:prstGeom prst="rect">
            <a:avLst/>
          </a:prstGeom>
          <a:noFill/>
        </p:spPr>
        <p:txBody>
          <a:bodyPr wrap="none" lIns="0" tIns="0" rIns="0" bIns="0" rtlCol="0">
            <a:spAutoFit/>
          </a:bodyPr>
          <a:lstStyle/>
          <a:p>
            <a:pPr algn="l"/>
            <a:r>
              <a:rPr lang="en-US" sz="2000" dirty="0"/>
              <a:t>Deploy in the sql mi vNet with the subnet named </a:t>
            </a:r>
            <a:r>
              <a:rPr lang="en-US" sz="2000" b="1" dirty="0"/>
              <a:t>Default</a:t>
            </a:r>
          </a:p>
          <a:p>
            <a:pPr algn="l"/>
            <a:r>
              <a:rPr lang="en-US" sz="2000" dirty="0"/>
              <a:t>Copy files from </a:t>
            </a:r>
            <a:r>
              <a:rPr lang="en-US" sz="2000" b="1" dirty="0">
                <a:hlinkClick r:id="rId3"/>
              </a:rPr>
              <a:t>https://aka.ms/cloudsqlworkshopfiles</a:t>
            </a:r>
            <a:r>
              <a:rPr lang="en-US" sz="2000" b="1" dirty="0"/>
              <a:t> inside the VM</a:t>
            </a:r>
          </a:p>
          <a:p>
            <a:pPr algn="l"/>
            <a:r>
              <a:rPr lang="en-US" sz="2000" dirty="0"/>
              <a:t>Click on </a:t>
            </a:r>
            <a:r>
              <a:rPr lang="en-US" sz="2000" b="1" dirty="0" err="1"/>
              <a:t>tpch.bak</a:t>
            </a:r>
            <a:r>
              <a:rPr lang="en-US" sz="2000" b="1" dirty="0"/>
              <a:t> </a:t>
            </a:r>
            <a:r>
              <a:rPr lang="en-US" sz="2000" dirty="0"/>
              <a:t>and</a:t>
            </a:r>
            <a:r>
              <a:rPr lang="en-US" sz="2000" b="1" dirty="0"/>
              <a:t> Source code (zip) </a:t>
            </a:r>
            <a:r>
              <a:rPr lang="en-US" sz="2000" dirty="0"/>
              <a:t>to download</a:t>
            </a:r>
          </a:p>
        </p:txBody>
      </p:sp>
    </p:spTree>
    <p:extLst>
      <p:ext uri="{BB962C8B-B14F-4D97-AF65-F5344CB8AC3E}">
        <p14:creationId xmlns:p14="http://schemas.microsoft.com/office/powerpoint/2010/main" val="20646172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(continued)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4708981"/>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000" dirty="0">
                <a:latin typeface="Calibri" panose="020F0502020204030204" pitchFamily="34" charset="0"/>
              </a:rPr>
              <a:t>Module 5 – Deploy an Azure SQL Managed Instance (30 mins)</a:t>
            </a:r>
          </a:p>
          <a:p>
            <a:pPr marL="914383" lvl="1" indent="-457200" fontAlgn="ctr">
              <a:buFont typeface="Arial" panose="020B0604020202020204" pitchFamily="34" charset="0"/>
              <a:buChar char="•"/>
            </a:pPr>
            <a:r>
              <a:rPr lang="en-US" sz="2000" dirty="0">
                <a:latin typeface="Calibri" panose="020F0502020204030204" pitchFamily="34" charset="0"/>
              </a:rPr>
              <a:t>11:45am – 12:15pm</a:t>
            </a:r>
          </a:p>
          <a:p>
            <a:pPr marL="914383" lvl="1" indent="-457200" fontAlgn="ctr">
              <a:buFont typeface="Arial" panose="020B0604020202020204" pitchFamily="34" charset="0"/>
              <a:buChar char="•"/>
            </a:pPr>
            <a:r>
              <a:rPr lang="en-US" sz="2000" dirty="0">
                <a:latin typeface="Calibri" panose="020F0502020204030204" pitchFamily="34" charset="0"/>
              </a:rPr>
              <a:t>MI will be pre-deployed</a:t>
            </a:r>
          </a:p>
          <a:p>
            <a:pPr marL="457200" indent="-457200" fontAlgn="ctr">
              <a:buFont typeface="Arial" panose="020B0604020202020204" pitchFamily="34" charset="0"/>
              <a:buChar char="•"/>
            </a:pPr>
            <a:r>
              <a:rPr lang="en-US" sz="2000" dirty="0">
                <a:latin typeface="Calibri" panose="020F0502020204030204" pitchFamily="34" charset="0"/>
              </a:rPr>
              <a:t>Lunch</a:t>
            </a:r>
          </a:p>
          <a:p>
            <a:pPr marL="914383" lvl="1" indent="-457200" fontAlgn="ctr">
              <a:buFont typeface="Arial" panose="020B0604020202020204" pitchFamily="34" charset="0"/>
              <a:buChar char="•"/>
            </a:pPr>
            <a:r>
              <a:rPr lang="en-US" sz="2000" dirty="0">
                <a:latin typeface="Calibri" panose="020F0502020204030204" pitchFamily="34" charset="0"/>
              </a:rPr>
              <a:t>12:15pm – 1:15pm</a:t>
            </a:r>
          </a:p>
          <a:p>
            <a:pPr marL="457200" indent="-457200" fontAlgn="ctr">
              <a:buFont typeface="Arial" panose="020B0604020202020204" pitchFamily="34" charset="0"/>
              <a:buChar char="•"/>
            </a:pPr>
            <a:r>
              <a:rPr lang="en-US" sz="2000" dirty="0">
                <a:latin typeface="Calibri" panose="020F0502020204030204" pitchFamily="34" charset="0"/>
              </a:rPr>
              <a:t>Module 6 – Manage and Optimize an Azure SQL Manage Instance (75 mins)</a:t>
            </a:r>
          </a:p>
          <a:p>
            <a:pPr marL="914383" lvl="1" indent="-457200" fontAlgn="ctr">
              <a:buFont typeface="Arial" panose="020B0604020202020204" pitchFamily="34" charset="0"/>
              <a:buChar char="•"/>
            </a:pPr>
            <a:r>
              <a:rPr lang="en-US" sz="2000" dirty="0">
                <a:latin typeface="Calibri" panose="020F0502020204030204" pitchFamily="34" charset="0"/>
              </a:rPr>
              <a:t>1:15pm – 1:45pm – Presentation</a:t>
            </a:r>
          </a:p>
          <a:p>
            <a:pPr marL="914383" lvl="1" indent="-457200" fontAlgn="ctr">
              <a:buFont typeface="Arial" panose="020B0604020202020204" pitchFamily="34" charset="0"/>
              <a:buChar char="•"/>
            </a:pPr>
            <a:r>
              <a:rPr lang="en-US" sz="2000" dirty="0">
                <a:latin typeface="Calibri" panose="020F0502020204030204" pitchFamily="34" charset="0"/>
              </a:rPr>
              <a:t>1:45pm – 2:45pm - LAB</a:t>
            </a:r>
          </a:p>
          <a:p>
            <a:pPr marL="457200" indent="-457200" fontAlgn="ctr">
              <a:buFont typeface="Arial" panose="020B0604020202020204" pitchFamily="34" charset="0"/>
              <a:buChar char="•"/>
            </a:pPr>
            <a:r>
              <a:rPr lang="en-US" sz="2000" dirty="0">
                <a:latin typeface="Calibri" panose="020F0502020204030204" pitchFamily="34" charset="0"/>
              </a:rPr>
              <a:t>Break</a:t>
            </a:r>
          </a:p>
          <a:p>
            <a:pPr marL="914383" lvl="1" indent="-457200" fontAlgn="ctr">
              <a:buFont typeface="Arial" panose="020B0604020202020204" pitchFamily="34" charset="0"/>
              <a:buChar char="•"/>
            </a:pPr>
            <a:r>
              <a:rPr lang="en-US" sz="2000" dirty="0">
                <a:latin typeface="Calibri" panose="020F0502020204030204" pitchFamily="34" charset="0"/>
              </a:rPr>
              <a:t>2:45pm – 3:00pm</a:t>
            </a:r>
          </a:p>
          <a:p>
            <a:pPr marL="457200" indent="-457200" fontAlgn="ctr">
              <a:buFont typeface="Arial" panose="020B0604020202020204" pitchFamily="34" charset="0"/>
              <a:buChar char="•"/>
            </a:pPr>
            <a:r>
              <a:rPr lang="en-US" sz="2000" dirty="0">
                <a:latin typeface="Calibri" panose="020F0502020204030204" pitchFamily="34" charset="0"/>
              </a:rPr>
              <a:t>Module 7 – Deploy, Optimize, and Manage Azure SQL Database (65 mins)</a:t>
            </a:r>
          </a:p>
          <a:p>
            <a:pPr marL="914383" lvl="1" indent="-457200" fontAlgn="ctr">
              <a:buFont typeface="Arial" panose="020B0604020202020204" pitchFamily="34" charset="0"/>
              <a:buChar char="•"/>
            </a:pPr>
            <a:r>
              <a:rPr lang="en-US" sz="2000" dirty="0">
                <a:latin typeface="Calibri" panose="020F0502020204030204" pitchFamily="34" charset="0"/>
              </a:rPr>
              <a:t>3:00pm – 3:30pm – Presentation</a:t>
            </a:r>
          </a:p>
          <a:p>
            <a:pPr marL="914383" lvl="1" indent="-457200" fontAlgn="ctr">
              <a:buFont typeface="Arial" panose="020B0604020202020204" pitchFamily="34" charset="0"/>
              <a:buChar char="•"/>
            </a:pPr>
            <a:r>
              <a:rPr lang="en-US" sz="2000" dirty="0">
                <a:latin typeface="Calibri" panose="020F0502020204030204" pitchFamily="34" charset="0"/>
              </a:rPr>
              <a:t>3:30pm – 4:20pm – LAB</a:t>
            </a:r>
          </a:p>
          <a:p>
            <a:pPr marL="457200" indent="-457200" fontAlgn="ctr">
              <a:buFont typeface="Arial" panose="020B0604020202020204" pitchFamily="34" charset="0"/>
              <a:buChar char="•"/>
            </a:pPr>
            <a:r>
              <a:rPr lang="en-US" sz="2000" dirty="0">
                <a:latin typeface="Calibri" panose="020F0502020204030204" pitchFamily="34" charset="0"/>
              </a:rPr>
              <a:t>Closing and final Q&amp;A</a:t>
            </a:r>
          </a:p>
          <a:p>
            <a:pPr marL="914383" lvl="1" indent="-457200" fontAlgn="ctr">
              <a:buFont typeface="Arial" panose="020B0604020202020204" pitchFamily="34" charset="0"/>
              <a:buChar char="•"/>
            </a:pPr>
            <a:r>
              <a:rPr lang="en-US" sz="2000" dirty="0">
                <a:latin typeface="Calibri" panose="020F0502020204030204" pitchFamily="34" charset="0"/>
              </a:rPr>
              <a:t>4:20pm – 4:30pm</a:t>
            </a:r>
          </a:p>
        </p:txBody>
      </p:sp>
    </p:spTree>
    <p:extLst>
      <p:ext uri="{BB962C8B-B14F-4D97-AF65-F5344CB8AC3E}">
        <p14:creationId xmlns:p14="http://schemas.microsoft.com/office/powerpoint/2010/main" val="14680405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4" y="19100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08993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0" y="399938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490342"/>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806"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61789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32973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4" y="330964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9215" y="4761740"/>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60739" y="1810769"/>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5010520" y="5679061"/>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1" y="567906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485461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0876812" y="167448"/>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Tips Icon Transparent Background | PNG Play">
            <a:extLst>
              <a:ext uri="{FF2B5EF4-FFF2-40B4-BE49-F238E27FC236}">
                <a16:creationId xmlns:a16="http://schemas.microsoft.com/office/drawing/2014/main" id="{F9EC096C-02A8-C254-5FC8-81744076A2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2865" y="5459848"/>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19203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7045036" y="3819684"/>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1258562" y="4700540"/>
            <a:ext cx="5002331"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Build your domain and cluster and then….</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the new portal deployment experience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Simpler deployment</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52376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proximity placement groups and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BD7F-89DF-45F3-E726-68107A37A942}"/>
              </a:ext>
            </a:extLst>
          </p:cNvPr>
          <p:cNvSpPr>
            <a:spLocks noGrp="1"/>
          </p:cNvSpPr>
          <p:nvPr>
            <p:ph type="title"/>
          </p:nvPr>
        </p:nvSpPr>
        <p:spPr/>
        <p:txBody>
          <a:bodyPr/>
          <a:lstStyle/>
          <a:p>
            <a:r>
              <a:rPr lang="en-US" dirty="0"/>
              <a:t>Let’s launch the lab platform</a:t>
            </a:r>
          </a:p>
        </p:txBody>
      </p:sp>
      <p:sp>
        <p:nvSpPr>
          <p:cNvPr id="4" name="TextBox 3">
            <a:extLst>
              <a:ext uri="{FF2B5EF4-FFF2-40B4-BE49-F238E27FC236}">
                <a16:creationId xmlns:a16="http://schemas.microsoft.com/office/drawing/2014/main" id="{FF2EF458-0AE9-9F29-8EAA-0D842F982D10}"/>
              </a:ext>
            </a:extLst>
          </p:cNvPr>
          <p:cNvSpPr txBox="1"/>
          <p:nvPr/>
        </p:nvSpPr>
        <p:spPr>
          <a:xfrm>
            <a:off x="3423805" y="1650910"/>
            <a:ext cx="4462896" cy="584775"/>
          </a:xfrm>
          <a:prstGeom prst="rect">
            <a:avLst/>
          </a:prstGeom>
          <a:noFill/>
        </p:spPr>
        <p:txBody>
          <a:bodyPr wrap="square">
            <a:spAutoFit/>
          </a:bodyPr>
          <a:lstStyle/>
          <a:p>
            <a:r>
              <a:rPr lang="en-US" sz="3200" u="sng" dirty="0">
                <a:solidFill>
                  <a:srgbClr val="222222"/>
                </a:solidFill>
                <a:effectLst/>
                <a:latin typeface="+mj-lt"/>
                <a:ea typeface="Calibri" panose="020F0502020204030204" pitchFamily="34" charset="0"/>
                <a:hlinkClick r:id="rId2"/>
              </a:rPr>
              <a:t>https://bit.ly/475ZW8i</a:t>
            </a:r>
            <a:endParaRPr lang="en-US" sz="3200" u="sng" dirty="0">
              <a:solidFill>
                <a:srgbClr val="222222"/>
              </a:solidFill>
              <a:effectLst/>
              <a:latin typeface="+mj-lt"/>
              <a:ea typeface="Calibri" panose="020F0502020204030204" pitchFamily="34" charset="0"/>
            </a:endParaRPr>
          </a:p>
        </p:txBody>
      </p:sp>
      <p:sp>
        <p:nvSpPr>
          <p:cNvPr id="6" name="TextBox 5">
            <a:extLst>
              <a:ext uri="{FF2B5EF4-FFF2-40B4-BE49-F238E27FC236}">
                <a16:creationId xmlns:a16="http://schemas.microsoft.com/office/drawing/2014/main" id="{CF6CCAF2-BF49-2E72-5253-0D70030E7295}"/>
              </a:ext>
            </a:extLst>
          </p:cNvPr>
          <p:cNvSpPr txBox="1"/>
          <p:nvPr/>
        </p:nvSpPr>
        <p:spPr>
          <a:xfrm>
            <a:off x="1368340" y="3050762"/>
            <a:ext cx="9455319" cy="230832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Fill in the required fields</a:t>
            </a:r>
          </a:p>
          <a:p>
            <a:pPr marL="342900" indent="-342900">
              <a:buFont typeface="Arial" panose="020B0604020202020204" pitchFamily="34" charset="0"/>
              <a:buChar char="•"/>
            </a:pPr>
            <a:r>
              <a:rPr lang="en-US" sz="2400" dirty="0">
                <a:solidFill>
                  <a:srgbClr val="222222"/>
                </a:solidFill>
                <a:ea typeface="Times New Roman" panose="02020603050405020304" pitchFamily="18" charset="0"/>
                <a:cs typeface="Segoe UI Light" panose="020B0502040204020203" pitchFamily="34" charset="0"/>
              </a:rPr>
              <a:t>If you don’t want to put in your Organization, use </a:t>
            </a:r>
            <a:r>
              <a:rPr lang="en-US" sz="2400" b="1" dirty="0">
                <a:solidFill>
                  <a:srgbClr val="222222"/>
                </a:solidFill>
                <a:ea typeface="Times New Roman" panose="02020603050405020304" pitchFamily="18" charset="0"/>
                <a:cs typeface="Segoe UI Light" panose="020B0502040204020203" pitchFamily="34" charset="0"/>
              </a:rPr>
              <a:t>Other</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Emai</a:t>
            </a:r>
            <a:r>
              <a:rPr lang="en-US" sz="2400" dirty="0">
                <a:solidFill>
                  <a:srgbClr val="222222"/>
                </a:solidFill>
                <a:ea typeface="Times New Roman" panose="02020603050405020304" pitchFamily="18" charset="0"/>
                <a:cs typeface="Segoe UI Light" panose="020B0502040204020203" pitchFamily="34" charset="0"/>
              </a:rPr>
              <a:t>l required so we can send you lab setup to launch if needed</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Activation Code: </a:t>
            </a:r>
            <a:r>
              <a:rPr lang="en-US" sz="2400" b="1" dirty="0">
                <a:solidFill>
                  <a:srgbClr val="222222"/>
                </a:solidFill>
                <a:effectLst/>
                <a:ea typeface="Times New Roman" panose="02020603050405020304" pitchFamily="18" charset="0"/>
                <a:cs typeface="Segoe UI Light" panose="020B0502040204020203" pitchFamily="34" charset="0"/>
              </a:rPr>
              <a:t>ACTIVATE36706</a:t>
            </a:r>
          </a:p>
          <a:p>
            <a:endParaRPr lang="en-US" sz="2400" b="1" dirty="0">
              <a:solidFill>
                <a:srgbClr val="222222"/>
              </a:solidFill>
              <a:cs typeface="Segoe UI Light" panose="020B0502040204020203" pitchFamily="34" charset="0"/>
            </a:endParaRPr>
          </a:p>
          <a:p>
            <a:pPr algn="ctr"/>
            <a:r>
              <a:rPr lang="en-US" sz="2400" dirty="0">
                <a:solidFill>
                  <a:srgbClr val="222222"/>
                </a:solidFill>
                <a:cs typeface="Segoe UI Light" panose="020B0502040204020203" pitchFamily="34" charset="0"/>
              </a:rPr>
              <a:t>Then select </a:t>
            </a:r>
            <a:r>
              <a:rPr lang="en-US" sz="2400" b="1" dirty="0">
                <a:solidFill>
                  <a:srgbClr val="222222"/>
                </a:solidFill>
                <a:cs typeface="Segoe UI Light" panose="020B0502040204020203" pitchFamily="34" charset="0"/>
              </a:rPr>
              <a:t>Launch Lab</a:t>
            </a:r>
            <a:endParaRPr lang="en-US" sz="2400" b="1" dirty="0"/>
          </a:p>
        </p:txBody>
      </p:sp>
    </p:spTree>
    <p:extLst>
      <p:ext uri="{BB962C8B-B14F-4D97-AF65-F5344CB8AC3E}">
        <p14:creationId xmlns:p14="http://schemas.microsoft.com/office/powerpoint/2010/main" val="410278730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621910"/>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3090446"/>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948779"/>
            <a:ext cx="11400537" cy="5515356"/>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When deployed, a pre-installed SQL with abstraction from OS and Infrastructure</a:t>
            </a:r>
          </a:p>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t>
            </a:r>
            <a:r>
              <a:rPr lang="en-US" dirty="0">
                <a:cs typeface="Segoe UI Semibold"/>
              </a:rPr>
              <a:t>but </a:t>
            </a:r>
            <a:r>
              <a:rPr lang="en-US" i="1" dirty="0">
                <a:cs typeface="Segoe UI Semibold"/>
              </a:rPr>
              <a:t>versionless</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a:t>
            </a:r>
            <a:r>
              <a:rPr lang="en-US" dirty="0" err="1">
                <a:cs typeface="Segoe UI Semibold"/>
              </a:rPr>
              <a:t>SQL+cloud</a:t>
            </a:r>
            <a:r>
              <a:rPr lang="en-US" dirty="0">
                <a:cs typeface="Segoe UI Semibold"/>
              </a:rPr>
              <a:t>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7499394" y="254258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t>
            </a:r>
            <a:r>
              <a:rPr lang="en-US" sz="2000" dirty="0" err="1">
                <a:gradFill>
                  <a:gsLst>
                    <a:gs pos="2917">
                      <a:schemeClr val="tx1"/>
                    </a:gs>
                    <a:gs pos="30000">
                      <a:schemeClr val="tx1"/>
                    </a:gs>
                  </a:gsLst>
                  <a:lin ang="5400000" scaled="0"/>
                </a:gradFill>
                <a:hlinkClick r:id="rId3"/>
              </a:rPr>
              <a:t>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704891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6740" y="1736834"/>
            <a:ext cx="11018520" cy="4567404"/>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7267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Nov 2022 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29F957-0E2D-804D-8322-32136F8FA7AB}"/>
              </a:ext>
            </a:extLst>
          </p:cNvPr>
          <p:cNvPicPr>
            <a:picLocks noChangeAspect="1"/>
          </p:cNvPicPr>
          <p:nvPr/>
        </p:nvPicPr>
        <p:blipFill>
          <a:blip r:embed="rId3"/>
          <a:stretch>
            <a:fillRect/>
          </a:stretch>
        </p:blipFill>
        <p:spPr>
          <a:xfrm>
            <a:off x="462395" y="338244"/>
            <a:ext cx="11267209" cy="5686697"/>
          </a:xfrm>
          <a:prstGeom prst="rect">
            <a:avLst/>
          </a:prstGeom>
        </p:spPr>
      </p:pic>
      <p:cxnSp>
        <p:nvCxnSpPr>
          <p:cNvPr id="6" name="Straight Arrow Connector 5">
            <a:extLst>
              <a:ext uri="{FF2B5EF4-FFF2-40B4-BE49-F238E27FC236}">
                <a16:creationId xmlns:a16="http://schemas.microsoft.com/office/drawing/2014/main" id="{98315CEB-91A9-5F2B-1896-B29FA57EAC0F}"/>
              </a:ext>
            </a:extLst>
          </p:cNvPr>
          <p:cNvCxnSpPr>
            <a:cxnSpLocks/>
          </p:cNvCxnSpPr>
          <p:nvPr/>
        </p:nvCxnSpPr>
        <p:spPr>
          <a:xfrm flipH="1">
            <a:off x="3314700" y="2535382"/>
            <a:ext cx="1402773"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30BFDA7-35A9-20E5-683B-5AFB18CA1168}"/>
              </a:ext>
            </a:extLst>
          </p:cNvPr>
          <p:cNvSpPr txBox="1"/>
          <p:nvPr/>
        </p:nvSpPr>
        <p:spPr>
          <a:xfrm>
            <a:off x="4873336" y="2227605"/>
            <a:ext cx="4656724" cy="615553"/>
          </a:xfrm>
          <a:prstGeom prst="rect">
            <a:avLst/>
          </a:prstGeom>
          <a:noFill/>
        </p:spPr>
        <p:txBody>
          <a:bodyPr wrap="none" lIns="0" tIns="0" rIns="0" bIns="0" rtlCol="0">
            <a:spAutoFit/>
          </a:bodyPr>
          <a:lstStyle/>
          <a:p>
            <a:pPr algn="l"/>
            <a:r>
              <a:rPr lang="en-US" sz="2000" dirty="0"/>
              <a:t>Launch Azure Portal</a:t>
            </a:r>
          </a:p>
          <a:p>
            <a:pPr algn="l"/>
            <a:r>
              <a:rPr lang="en-US" sz="2000" dirty="0"/>
              <a:t>Right-click and use Open link on new tab</a:t>
            </a:r>
          </a:p>
        </p:txBody>
      </p:sp>
      <p:cxnSp>
        <p:nvCxnSpPr>
          <p:cNvPr id="11" name="Straight Arrow Connector 10">
            <a:extLst>
              <a:ext uri="{FF2B5EF4-FFF2-40B4-BE49-F238E27FC236}">
                <a16:creationId xmlns:a16="http://schemas.microsoft.com/office/drawing/2014/main" id="{5587DF7A-7107-6D08-62EE-E5FF00A2A857}"/>
              </a:ext>
            </a:extLst>
          </p:cNvPr>
          <p:cNvCxnSpPr>
            <a:cxnSpLocks/>
          </p:cNvCxnSpPr>
          <p:nvPr/>
        </p:nvCxnSpPr>
        <p:spPr>
          <a:xfrm flipH="1">
            <a:off x="5725391" y="3429000"/>
            <a:ext cx="1174173" cy="758536"/>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E7C859-1744-50E0-56F0-5F4DA54F0241}"/>
              </a:ext>
            </a:extLst>
          </p:cNvPr>
          <p:cNvSpPr txBox="1"/>
          <p:nvPr/>
        </p:nvSpPr>
        <p:spPr>
          <a:xfrm>
            <a:off x="6899564" y="3121223"/>
            <a:ext cx="2283895" cy="307777"/>
          </a:xfrm>
          <a:prstGeom prst="rect">
            <a:avLst/>
          </a:prstGeom>
          <a:noFill/>
        </p:spPr>
        <p:txBody>
          <a:bodyPr wrap="none" lIns="0" tIns="0" rIns="0" bIns="0" rtlCol="0">
            <a:spAutoFit/>
          </a:bodyPr>
          <a:lstStyle/>
          <a:p>
            <a:pPr algn="l"/>
            <a:r>
              <a:rPr lang="en-US" sz="2000" dirty="0"/>
              <a:t>Azure account creds</a:t>
            </a:r>
          </a:p>
        </p:txBody>
      </p:sp>
      <p:sp>
        <p:nvSpPr>
          <p:cNvPr id="17" name="TextBox 16">
            <a:extLst>
              <a:ext uri="{FF2B5EF4-FFF2-40B4-BE49-F238E27FC236}">
                <a16:creationId xmlns:a16="http://schemas.microsoft.com/office/drawing/2014/main" id="{DD552028-A895-5657-7F24-24A81B88253E}"/>
              </a:ext>
            </a:extLst>
          </p:cNvPr>
          <p:cNvSpPr txBox="1"/>
          <p:nvPr/>
        </p:nvSpPr>
        <p:spPr>
          <a:xfrm>
            <a:off x="6095999" y="6117214"/>
            <a:ext cx="3368871" cy="615553"/>
          </a:xfrm>
          <a:prstGeom prst="rect">
            <a:avLst/>
          </a:prstGeom>
          <a:noFill/>
        </p:spPr>
        <p:txBody>
          <a:bodyPr wrap="none" lIns="0" tIns="0" rIns="0" bIns="0" rtlCol="0">
            <a:spAutoFit/>
          </a:bodyPr>
          <a:lstStyle/>
          <a:p>
            <a:pPr algn="l"/>
            <a:r>
              <a:rPr lang="en-US" sz="2000" dirty="0">
                <a:solidFill>
                  <a:srgbClr val="FF0000"/>
                </a:solidFill>
                <a:latin typeface="+mj-lt"/>
              </a:rPr>
              <a:t>LEAVE THIS WEB PAGE OPEN</a:t>
            </a:r>
          </a:p>
          <a:p>
            <a:pPr algn="l"/>
            <a:r>
              <a:rPr lang="en-US" sz="2000" dirty="0">
                <a:solidFill>
                  <a:srgbClr val="FF0000"/>
                </a:solidFill>
                <a:latin typeface="+mj-lt"/>
              </a:rPr>
              <a:t>Use email to get back to it</a:t>
            </a:r>
          </a:p>
        </p:txBody>
      </p:sp>
      <p:cxnSp>
        <p:nvCxnSpPr>
          <p:cNvPr id="18" name="Straight Arrow Connector 17">
            <a:extLst>
              <a:ext uri="{FF2B5EF4-FFF2-40B4-BE49-F238E27FC236}">
                <a16:creationId xmlns:a16="http://schemas.microsoft.com/office/drawing/2014/main" id="{B9165716-EB18-6202-2A4E-35AE17E098FF}"/>
              </a:ext>
            </a:extLst>
          </p:cNvPr>
          <p:cNvCxnSpPr>
            <a:cxnSpLocks/>
          </p:cNvCxnSpPr>
          <p:nvPr/>
        </p:nvCxnSpPr>
        <p:spPr>
          <a:xfrm flipH="1">
            <a:off x="8475440" y="3526820"/>
            <a:ext cx="1375064"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1ADC7F-6B19-ED00-4BF4-BE444F658669}"/>
              </a:ext>
            </a:extLst>
          </p:cNvPr>
          <p:cNvSpPr txBox="1"/>
          <p:nvPr/>
        </p:nvSpPr>
        <p:spPr>
          <a:xfrm>
            <a:off x="9704309" y="3170133"/>
            <a:ext cx="1450333" cy="307777"/>
          </a:xfrm>
          <a:prstGeom prst="rect">
            <a:avLst/>
          </a:prstGeom>
          <a:noFill/>
        </p:spPr>
        <p:txBody>
          <a:bodyPr wrap="none" lIns="0" tIns="0" rIns="0" bIns="0" rtlCol="0">
            <a:spAutoFit/>
          </a:bodyPr>
          <a:lstStyle/>
          <a:p>
            <a:pPr algn="l"/>
            <a:r>
              <a:rPr lang="en-US" sz="2000" dirty="0"/>
              <a:t>Click to copy</a:t>
            </a:r>
          </a:p>
        </p:txBody>
      </p:sp>
    </p:spTree>
    <p:extLst>
      <p:ext uri="{BB962C8B-B14F-4D97-AF65-F5344CB8AC3E}">
        <p14:creationId xmlns:p14="http://schemas.microsoft.com/office/powerpoint/2010/main" val="339966562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a:t>
            </a:r>
            <a:r>
              <a:rPr lang="en-US" sz="1600" dirty="0" err="1">
                <a:latin typeface="Segoe UI Semibold"/>
                <a:cs typeface="Segoe UI Semibold"/>
              </a:rPr>
              <a:t>vnet</a:t>
            </a:r>
            <a:r>
              <a:rPr lang="en-US" sz="1600" dirty="0">
                <a:latin typeface="Segoe UI Semibold"/>
                <a:cs typeface="Segoe UI Semibold"/>
              </a:rPr>
              <a: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a:t>
            </a:r>
            <a:r>
              <a:rPr lang="en-US" sz="1600" dirty="0" err="1">
                <a:latin typeface="Segoe UI Semibold"/>
                <a:cs typeface="Segoe UI Semibold"/>
              </a:rPr>
              <a:t>vnet</a:t>
            </a:r>
            <a:r>
              <a:rPr lang="en-US" sz="1600" dirty="0">
                <a:latin typeface="Segoe UI Semibold"/>
                <a:cs typeface="Segoe UI Semibold"/>
              </a:rPr>
              <a: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a:t>
            </a:r>
            <a:r>
              <a:rPr lang="en-US" sz="1600" dirty="0" err="1">
                <a:latin typeface="Segoe UI Semibold"/>
                <a:cs typeface="Segoe UI Semibold"/>
              </a:rPr>
              <a:t>vnets</a:t>
            </a:r>
            <a:r>
              <a:rPr lang="en-US" sz="1600" dirty="0">
                <a:latin typeface="Segoe UI Semibold"/>
                <a:cs typeface="Segoe UI Semibold"/>
              </a:rPr>
              <a:t>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28897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a:t>
            </a:r>
            <a:r>
              <a:rPr lang="en-US" dirty="0" err="1">
                <a:solidFill>
                  <a:schemeClr val="tx2"/>
                </a:solidFill>
                <a:latin typeface="Consolas" panose="020B0609020204030204" pitchFamily="49" charset="0"/>
              </a:rPr>
              <a:t>dns</a:t>
            </a:r>
            <a:r>
              <a:rPr lang="en-US" dirty="0">
                <a:solidFill>
                  <a:schemeClr val="tx2"/>
                </a:solidFill>
                <a:latin typeface="Consolas" panose="020B0609020204030204" pitchFamily="49" charset="0"/>
              </a:rPr>
              <a:t>-zone&gt;.database.windows.net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a:t>Domain name resolving to a dynamic public IP address</a:t>
            </a:r>
          </a:p>
          <a:p>
            <a:pPr marL="0" indent="0">
              <a:buNone/>
            </a:pPr>
            <a:r>
              <a:rPr lang="en-US">
                <a:solidFill>
                  <a:schemeClr val="tx2"/>
                </a:solidFill>
                <a:latin typeface="Consolas" panose="020B0609020204030204" pitchFamily="49" charset="0"/>
              </a:rPr>
              <a:t>&lt;mi-name&gt;.</a:t>
            </a:r>
            <a:r>
              <a:rPr lang="en-US" b="1">
                <a:solidFill>
                  <a:schemeClr val="tx2"/>
                </a:solidFill>
                <a:latin typeface="Consolas" panose="020B0609020204030204" pitchFamily="49" charset="0"/>
              </a:rPr>
              <a:t>public</a:t>
            </a:r>
            <a:r>
              <a:rPr lang="en-US">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a:t>
            </a:r>
            <a:r>
              <a:rPr lang="en-US" dirty="0" err="1">
                <a:solidFill>
                  <a:schemeClr val="tx2"/>
                </a:solidFill>
                <a:latin typeface="Consolas" panose="020B0609020204030204" pitchFamily="49" charset="0"/>
              </a:rPr>
              <a:t>dns</a:t>
            </a:r>
            <a:r>
              <a:rPr lang="en-US" dirty="0">
                <a:solidFill>
                  <a:schemeClr val="tx2"/>
                </a:solidFill>
                <a:latin typeface="Consolas" panose="020B0609020204030204" pitchFamily="49" charset="0"/>
              </a:rPr>
              <a:t>-zone&gt;.database.windows.net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2448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80 vCores/7 Gb per vCore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64 vCores/13.6 per vCore</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Measure</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3"/>
          <a:stretch>
            <a:fillRect/>
          </a:stretch>
        </p:blipFill>
        <p:spPr>
          <a:xfrm>
            <a:off x="0" y="594323"/>
            <a:ext cx="12192000" cy="5669353"/>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5953991" y="3179618"/>
            <a:ext cx="1901536" cy="69619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6981832" y="2132047"/>
            <a:ext cx="2066271" cy="923330"/>
          </a:xfrm>
          <a:prstGeom prst="rect">
            <a:avLst/>
          </a:prstGeom>
          <a:noFill/>
        </p:spPr>
        <p:txBody>
          <a:bodyPr wrap="none" lIns="0" tIns="0" rIns="0" bIns="0" rtlCol="0">
            <a:spAutoFit/>
          </a:bodyPr>
          <a:lstStyle/>
          <a:p>
            <a:pPr algn="l"/>
            <a:r>
              <a:rPr lang="en-US" sz="2000" dirty="0"/>
              <a:t>This is your </a:t>
            </a:r>
          </a:p>
          <a:p>
            <a:pPr algn="l"/>
            <a:r>
              <a:rPr lang="en-US" sz="2000" dirty="0"/>
              <a:t>managed instance</a:t>
            </a:r>
          </a:p>
          <a:p>
            <a:pPr algn="l"/>
            <a:r>
              <a:rPr lang="en-US" sz="2000" dirty="0"/>
              <a:t>Pre-deployed</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5145232" y="4659527"/>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7037136" y="4351750"/>
            <a:ext cx="1955664" cy="615553"/>
          </a:xfrm>
          <a:prstGeom prst="rect">
            <a:avLst/>
          </a:prstGeom>
          <a:noFill/>
        </p:spPr>
        <p:txBody>
          <a:bodyPr wrap="none" lIns="0" tIns="0" rIns="0" bIns="0" rtlCol="0">
            <a:spAutoFit/>
          </a:bodyPr>
          <a:lstStyle/>
          <a:p>
            <a:pPr algn="l"/>
            <a:r>
              <a:rPr lang="en-US" sz="2000" dirty="0"/>
              <a:t>SQL MI SQL Auth</a:t>
            </a:r>
          </a:p>
          <a:p>
            <a:pPr algn="l"/>
            <a:r>
              <a:rPr lang="en-US" sz="2000" dirty="0"/>
              <a:t>Admin creds</a:t>
            </a:r>
          </a:p>
        </p:txBody>
      </p:sp>
      <p:sp>
        <p:nvSpPr>
          <p:cNvPr id="9" name="TextBox 8">
            <a:extLst>
              <a:ext uri="{FF2B5EF4-FFF2-40B4-BE49-F238E27FC236}">
                <a16:creationId xmlns:a16="http://schemas.microsoft.com/office/drawing/2014/main" id="{BD1946FC-83F5-8CA5-B2FD-D898200E436B}"/>
              </a:ext>
            </a:extLst>
          </p:cNvPr>
          <p:cNvSpPr txBox="1"/>
          <p:nvPr/>
        </p:nvSpPr>
        <p:spPr>
          <a:xfrm>
            <a:off x="2649683" y="6193869"/>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0110751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a:t>
            </a:r>
            <a:r>
              <a:rPr lang="fr-FR" sz="2000" dirty="0" err="1">
                <a:solidFill>
                  <a:srgbClr val="000000"/>
                </a:solidFill>
                <a:latin typeface="Segoe UI"/>
              </a:rPr>
              <a:t>choose</a:t>
            </a:r>
            <a:r>
              <a:rPr lang="fr-FR" sz="2000" dirty="0">
                <a:solidFill>
                  <a:srgbClr val="000000"/>
                </a:solidFill>
                <a:latin typeface="Segoe UI"/>
              </a:rPr>
              <a:t> </a:t>
            </a:r>
            <a:r>
              <a:rPr lang="fr-FR" sz="2000" dirty="0" err="1">
                <a:solidFill>
                  <a:srgbClr val="000000"/>
                </a:solidFill>
                <a:latin typeface="Segoe UI"/>
              </a:rPr>
              <a:t>your</a:t>
            </a:r>
            <a:r>
              <a:rPr lang="fr-FR" sz="2000" dirty="0">
                <a:solidFill>
                  <a:srgbClr val="000000"/>
                </a:solidFill>
                <a:latin typeface="Segoe UI"/>
              </a:rPr>
              <a:t>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DMS and Log Replay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0" i="0" u="none" strike="noStrike" kern="1200" cap="none" spc="0" normalizeH="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a:t>
            </a:r>
            <a:r>
              <a:rPr lang="en-US" sz="1800" dirty="0" err="1">
                <a:latin typeface="Calibri" panose="020F0502020204030204" pitchFamily="34" charset="0"/>
              </a:rPr>
              <a:t>sp_readerrorlog</a:t>
            </a:r>
            <a:endParaRPr lang="en-US" sz="1800" dirty="0">
              <a:latin typeface="Calibri" panose="020F0502020204030204" pitchFamily="34" charset="0"/>
            </a:endParaRP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3604073793"/>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757025194"/>
              </p:ext>
            </p:extLst>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9151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22713</TotalTime>
  <Words>13749</Words>
  <Application>Microsoft Office PowerPoint</Application>
  <PresentationFormat>Widescreen</PresentationFormat>
  <Paragraphs>2694</Paragraphs>
  <Slides>141</Slides>
  <Notes>115</Notes>
  <HiddenSlides>0</HiddenSlides>
  <MMClips>2</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141</vt:i4>
      </vt:variant>
    </vt:vector>
  </HeadingPairs>
  <TitlesOfParts>
    <vt:vector size="162" baseType="lpstr">
      <vt:lpstr>Aptos</vt:lpstr>
      <vt:lpstr>Arial</vt:lpstr>
      <vt:lpstr>Calibri</vt:lpstr>
      <vt:lpstr>Consolas</vt:lpstr>
      <vt:lpstr>Courier New</vt:lpstr>
      <vt:lpstr>Ink Free</vt:lpstr>
      <vt:lpstr>Segoe Pro Display</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The Cloud Workshop for the SQL Professional</vt:lpstr>
      <vt:lpstr>My original workshop goals</vt:lpstr>
      <vt:lpstr>Workshop Themes</vt:lpstr>
      <vt:lpstr>The Cloud Workshop for the SQL Professional</vt:lpstr>
      <vt:lpstr>Workshop Outline – 8:30am – 4:30pm</vt:lpstr>
      <vt:lpstr>Workshop Outline (continued) – 8:30am – 4:30pm</vt:lpstr>
      <vt:lpstr>Let’s launch the lab platform</vt:lpstr>
      <vt:lpstr>PowerPoint Presentation</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PowerPoint Presentation</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Azure SQL Managed Instance Billing</vt:lpstr>
      <vt:lpstr>Migration</vt:lpstr>
      <vt:lpstr>Online database migration to Azure SQL Managed Instance</vt:lpstr>
      <vt:lpstr>Online migration with Managed Instance Link Feature</vt:lpstr>
      <vt:lpstr>Exercises</vt:lpstr>
      <vt:lpstr>PowerPoint Presentation</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Think like a contained database</vt:lpstr>
      <vt:lpstr>Beyond RDBMS</vt:lpstr>
      <vt:lpstr>PowerPoint Presentation</vt:lpstr>
      <vt:lpstr>Basic Architecture</vt:lpstr>
      <vt:lpstr>Deployment checklist</vt:lpstr>
      <vt:lpstr>Service tiers</vt:lpstr>
      <vt:lpstr>Serverless</vt:lpstr>
      <vt:lpstr>Elastic Pools </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Exercises </vt:lpstr>
      <vt:lpstr>PowerPoint Presentation</vt:lpstr>
      <vt:lpstr>Knowledge check</vt:lpstr>
      <vt:lpstr>Knowledge check</vt:lpstr>
      <vt:lpstr>Summary </vt:lpstr>
      <vt:lpstr>We have more coming….</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2023-11-13T05:14:17Z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